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83" r:id="rId5"/>
    <p:sldId id="925" r:id="rId6"/>
    <p:sldId id="295" r:id="rId7"/>
    <p:sldId id="257" r:id="rId8"/>
    <p:sldId id="259" r:id="rId9"/>
    <p:sldId id="926" r:id="rId10"/>
    <p:sldId id="265" r:id="rId11"/>
    <p:sldId id="287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300B"/>
    <a:srgbClr val="FF610F"/>
    <a:srgbClr val="171717"/>
    <a:srgbClr val="05BFE0"/>
    <a:srgbClr val="4F17A8"/>
    <a:srgbClr val="2B008C"/>
    <a:srgbClr val="8A66C4"/>
    <a:srgbClr val="C4B2E3"/>
    <a:srgbClr val="E5DCF2"/>
    <a:srgbClr val="008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58"/>
  </p:normalViewPr>
  <p:slideViewPr>
    <p:cSldViewPr snapToGrid="0" snapToObjects="1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8BB250-E466-4CB7-BEAA-33A8BA048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365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31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24" r="1691" b="2329"/>
          <a:stretch/>
        </p:blipFill>
        <p:spPr>
          <a:xfrm>
            <a:off x="314326" y="212494"/>
            <a:ext cx="2366269" cy="9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23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23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23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23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23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23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7" y="627609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2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23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3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1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23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7609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23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23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24" r="1691" b="2329"/>
          <a:stretch/>
        </p:blipFill>
        <p:spPr>
          <a:xfrm>
            <a:off x="314326" y="212494"/>
            <a:ext cx="2366269" cy="9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23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23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23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00%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23 July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23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23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23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23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23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23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04802"/>
            <a:ext cx="3115062" cy="11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23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23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98876" y="341313"/>
            <a:ext cx="5760071" cy="5758791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23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23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04802"/>
            <a:ext cx="3115062" cy="11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23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VIOLET</a:t>
            </a:r>
          </a:p>
          <a:p>
            <a:pPr algn="l"/>
            <a:r>
              <a:rPr lang="en-US" sz="1800" b="1" dirty="0"/>
              <a:t>79</a:t>
            </a:r>
            <a:r>
              <a:rPr lang="en-US" sz="1800" dirty="0"/>
              <a:t>  /  </a:t>
            </a:r>
            <a:r>
              <a:rPr lang="en-US" sz="1800" b="1" dirty="0"/>
              <a:t>23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VIOLET</a:t>
            </a:r>
          </a:p>
          <a:p>
            <a:pPr algn="l"/>
            <a:r>
              <a:rPr lang="en-US" sz="1800" b="1" dirty="0"/>
              <a:t>43</a:t>
            </a:r>
            <a:r>
              <a:rPr lang="en-US" sz="1800" dirty="0"/>
              <a:t>  /  </a:t>
            </a:r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VIOLET</a:t>
            </a:r>
          </a:p>
          <a:p>
            <a:pPr algn="l"/>
            <a:r>
              <a:rPr lang="en-US" sz="1800" b="1" dirty="0"/>
              <a:t>138</a:t>
            </a:r>
            <a:r>
              <a:rPr lang="en-US" sz="1800" dirty="0"/>
              <a:t>  /  </a:t>
            </a:r>
            <a:r>
              <a:rPr lang="en-US" sz="1800" b="1" dirty="0"/>
              <a:t>102</a:t>
            </a:r>
            <a:r>
              <a:rPr lang="en-US" sz="1800" dirty="0"/>
              <a:t>  /  </a:t>
            </a:r>
            <a:r>
              <a:rPr lang="en-US" sz="1800" b="1" dirty="0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196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TANGERINE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  <a:r>
              <a:rPr lang="en-US" sz="1800" dirty="0"/>
              <a:t>  /  </a:t>
            </a:r>
            <a:r>
              <a:rPr lang="en-US" sz="1800" b="1" dirty="0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TANGERINE</a:t>
            </a:r>
          </a:p>
          <a:p>
            <a:pPr algn="l"/>
            <a:r>
              <a:rPr lang="en-US" sz="1800" b="1" dirty="0"/>
              <a:t>221</a:t>
            </a:r>
            <a:r>
              <a:rPr lang="en-US" sz="1800" dirty="0"/>
              <a:t>  /  </a:t>
            </a:r>
            <a:r>
              <a:rPr lang="en-US" sz="1800" b="1" dirty="0"/>
              <a:t>49</a:t>
            </a:r>
            <a:r>
              <a:rPr lang="en-US" sz="1800" dirty="0"/>
              <a:t>  /  </a:t>
            </a:r>
            <a:r>
              <a:rPr lang="en-US" sz="1800" b="1" dirty="0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TANGRINE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148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201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AQUA</a:t>
            </a:r>
          </a:p>
          <a:p>
            <a:pPr algn="l"/>
            <a:r>
              <a:rPr lang="en-US" sz="1800" b="1" dirty="0"/>
              <a:t>5</a:t>
            </a:r>
            <a:r>
              <a:rPr lang="en-US" sz="1800" dirty="0"/>
              <a:t>  /  </a:t>
            </a:r>
            <a:r>
              <a:rPr lang="en-US" sz="1800" b="1" dirty="0"/>
              <a:t>191</a:t>
            </a:r>
            <a:r>
              <a:rPr lang="en-US" sz="1800" dirty="0"/>
              <a:t>  /  </a:t>
            </a:r>
            <a:r>
              <a:rPr lang="en-US" sz="1800" b="1" dirty="0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AQUA</a:t>
            </a:r>
          </a:p>
          <a:p>
            <a:pPr algn="l"/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128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AQUA</a:t>
            </a:r>
          </a:p>
          <a:p>
            <a:pPr algn="l"/>
            <a:r>
              <a:rPr lang="en-US" sz="1800" b="1" dirty="0"/>
              <a:t>89</a:t>
            </a:r>
            <a:r>
              <a:rPr lang="en-US" sz="1800" dirty="0"/>
              <a:t>  /  </a:t>
            </a:r>
            <a:r>
              <a:rPr lang="en-US" sz="1800" b="1" dirty="0"/>
              <a:t>212</a:t>
            </a:r>
            <a:r>
              <a:rPr lang="en-US" sz="1800" dirty="0"/>
              <a:t>  /  </a:t>
            </a:r>
            <a:r>
              <a:rPr lang="en-US" sz="1800" b="1" dirty="0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171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232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229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220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 dirty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218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PMI RGB COLOR PALETTE</a:t>
            </a:r>
          </a:p>
          <a:p>
            <a:r>
              <a:rPr lang="en-US" dirty="0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EB96D29-71BA-4CA7-95FF-7D432CCC78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EB96D29-71BA-4CA7-95FF-7D432CCC78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27">
            <a:extLst>
              <a:ext uri="{FF2B5EF4-FFF2-40B4-BE49-F238E27FC236}">
                <a16:creationId xmlns:a16="http://schemas.microsoft.com/office/drawing/2014/main" id="{ADBD4F74-28BC-4466-B6D7-D4280370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167716" cy="698090"/>
          </a:xfrm>
        </p:spPr>
        <p:txBody>
          <a:bodyPr vert="horz"/>
          <a:lstStyle>
            <a:lvl1pPr>
              <a:defRPr sz="2800">
                <a:latin typeface="MTN Brighter Sans ExtraBold" panose="000009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643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Sub no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32B0BD6-0205-4143-838A-4BF7D5E16C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14" y="851214"/>
            <a:ext cx="11404600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C46E95-7098-4925-98E9-8FA02CD607BD}"/>
              </a:ext>
            </a:extLst>
          </p:cNvPr>
          <p:cNvGrpSpPr/>
          <p:nvPr userDrawn="1"/>
        </p:nvGrpSpPr>
        <p:grpSpPr>
          <a:xfrm>
            <a:off x="11456572" y="6414190"/>
            <a:ext cx="382059" cy="382451"/>
            <a:chOff x="10648109" y="5310073"/>
            <a:chExt cx="1150191" cy="1151372"/>
          </a:xfrm>
        </p:grpSpPr>
        <p:sp>
          <p:nvSpPr>
            <p:cNvPr id="8" name="Rectangle 20">
              <a:extLst>
                <a:ext uri="{FF2B5EF4-FFF2-40B4-BE49-F238E27FC236}">
                  <a16:creationId xmlns:a16="http://schemas.microsoft.com/office/drawing/2014/main" id="{19A1FE96-9E59-4F90-A039-491FFC8216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48109" y="5310073"/>
              <a:ext cx="1150191" cy="1151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Rectangle 21">
              <a:extLst>
                <a:ext uri="{FF2B5EF4-FFF2-40B4-BE49-F238E27FC236}">
                  <a16:creationId xmlns:a16="http://schemas.microsoft.com/office/drawing/2014/main" id="{689D3DD5-4213-4F9A-9D30-5F60BE74C3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05973" y="5367936"/>
              <a:ext cx="1034463" cy="1035644"/>
            </a:xfrm>
            <a:prstGeom prst="rect">
              <a:avLst/>
            </a:pr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Oval 22">
              <a:extLst>
                <a:ext uri="{FF2B5EF4-FFF2-40B4-BE49-F238E27FC236}">
                  <a16:creationId xmlns:a16="http://schemas.microsoft.com/office/drawing/2014/main" id="{9853A4D5-978A-4F9D-8FBD-040C291AAEB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34315" y="5684416"/>
              <a:ext cx="977780" cy="402685"/>
            </a:xfrm>
            <a:prstGeom prst="ellipse">
              <a:avLst/>
            </a:prstGeom>
            <a:solidFill>
              <a:srgbClr val="0568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77159755-D503-4E55-96C3-CD062A57C2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79511" y="5784792"/>
              <a:ext cx="179496" cy="158240"/>
            </a:xfrm>
            <a:custGeom>
              <a:avLst/>
              <a:gdLst>
                <a:gd name="T0" fmla="*/ 141 w 152"/>
                <a:gd name="T1" fmla="*/ 43 h 134"/>
                <a:gd name="T2" fmla="*/ 152 w 152"/>
                <a:gd name="T3" fmla="*/ 0 h 134"/>
                <a:gd name="T4" fmla="*/ 11 w 152"/>
                <a:gd name="T5" fmla="*/ 0 h 134"/>
                <a:gd name="T6" fmla="*/ 0 w 152"/>
                <a:gd name="T7" fmla="*/ 43 h 134"/>
                <a:gd name="T8" fmla="*/ 46 w 152"/>
                <a:gd name="T9" fmla="*/ 43 h 134"/>
                <a:gd name="T10" fmla="*/ 23 w 152"/>
                <a:gd name="T11" fmla="*/ 134 h 134"/>
                <a:gd name="T12" fmla="*/ 72 w 152"/>
                <a:gd name="T13" fmla="*/ 134 h 134"/>
                <a:gd name="T14" fmla="*/ 95 w 152"/>
                <a:gd name="T15" fmla="*/ 43 h 134"/>
                <a:gd name="T16" fmla="*/ 141 w 152"/>
                <a:gd name="T17" fmla="*/ 4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34">
                  <a:moveTo>
                    <a:pt x="141" y="43"/>
                  </a:moveTo>
                  <a:lnTo>
                    <a:pt x="152" y="0"/>
                  </a:lnTo>
                  <a:lnTo>
                    <a:pt x="11" y="0"/>
                  </a:lnTo>
                  <a:lnTo>
                    <a:pt x="0" y="43"/>
                  </a:lnTo>
                  <a:lnTo>
                    <a:pt x="46" y="43"/>
                  </a:lnTo>
                  <a:lnTo>
                    <a:pt x="23" y="134"/>
                  </a:lnTo>
                  <a:lnTo>
                    <a:pt x="72" y="134"/>
                  </a:lnTo>
                  <a:lnTo>
                    <a:pt x="95" y="43"/>
                  </a:lnTo>
                  <a:lnTo>
                    <a:pt x="141" y="43"/>
                  </a:lnTo>
                  <a:close/>
                </a:path>
              </a:pathLst>
            </a:custGeom>
            <a:solidFill>
              <a:srgbClr val="FECA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47053F6D-296F-4BE1-A22B-8B465D2B0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0268" y="5784792"/>
              <a:ext cx="266882" cy="200752"/>
            </a:xfrm>
            <a:custGeom>
              <a:avLst/>
              <a:gdLst>
                <a:gd name="T0" fmla="*/ 226 w 226"/>
                <a:gd name="T1" fmla="*/ 0 h 170"/>
                <a:gd name="T2" fmla="*/ 156 w 226"/>
                <a:gd name="T3" fmla="*/ 0 h 170"/>
                <a:gd name="T4" fmla="*/ 111 w 226"/>
                <a:gd name="T5" fmla="*/ 100 h 170"/>
                <a:gd name="T6" fmla="*/ 111 w 226"/>
                <a:gd name="T7" fmla="*/ 0 h 170"/>
                <a:gd name="T8" fmla="*/ 43 w 226"/>
                <a:gd name="T9" fmla="*/ 0 h 170"/>
                <a:gd name="T10" fmla="*/ 0 w 226"/>
                <a:gd name="T11" fmla="*/ 170 h 170"/>
                <a:gd name="T12" fmla="*/ 47 w 226"/>
                <a:gd name="T13" fmla="*/ 170 h 170"/>
                <a:gd name="T14" fmla="*/ 75 w 226"/>
                <a:gd name="T15" fmla="*/ 61 h 170"/>
                <a:gd name="T16" fmla="*/ 75 w 226"/>
                <a:gd name="T17" fmla="*/ 170 h 170"/>
                <a:gd name="T18" fmla="*/ 111 w 226"/>
                <a:gd name="T19" fmla="*/ 170 h 170"/>
                <a:gd name="T20" fmla="*/ 165 w 226"/>
                <a:gd name="T21" fmla="*/ 61 h 170"/>
                <a:gd name="T22" fmla="*/ 139 w 226"/>
                <a:gd name="T23" fmla="*/ 170 h 170"/>
                <a:gd name="T24" fmla="*/ 183 w 226"/>
                <a:gd name="T25" fmla="*/ 170 h 170"/>
                <a:gd name="T26" fmla="*/ 226 w 226"/>
                <a:gd name="T2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" h="170">
                  <a:moveTo>
                    <a:pt x="226" y="0"/>
                  </a:moveTo>
                  <a:lnTo>
                    <a:pt x="156" y="0"/>
                  </a:lnTo>
                  <a:lnTo>
                    <a:pt x="111" y="100"/>
                  </a:lnTo>
                  <a:lnTo>
                    <a:pt x="111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7" y="170"/>
                  </a:lnTo>
                  <a:lnTo>
                    <a:pt x="75" y="61"/>
                  </a:lnTo>
                  <a:lnTo>
                    <a:pt x="75" y="170"/>
                  </a:lnTo>
                  <a:lnTo>
                    <a:pt x="111" y="170"/>
                  </a:lnTo>
                  <a:lnTo>
                    <a:pt x="165" y="61"/>
                  </a:lnTo>
                  <a:lnTo>
                    <a:pt x="139" y="170"/>
                  </a:lnTo>
                  <a:lnTo>
                    <a:pt x="183" y="170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25">
              <a:extLst>
                <a:ext uri="{FF2B5EF4-FFF2-40B4-BE49-F238E27FC236}">
                  <a16:creationId xmlns:a16="http://schemas.microsoft.com/office/drawing/2014/main" id="{D0B50367-F12A-40A4-A1C2-D9EE0AAAFA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22400" y="5784792"/>
              <a:ext cx="213742" cy="200752"/>
            </a:xfrm>
            <a:custGeom>
              <a:avLst/>
              <a:gdLst>
                <a:gd name="T0" fmla="*/ 181 w 181"/>
                <a:gd name="T1" fmla="*/ 0 h 170"/>
                <a:gd name="T2" fmla="*/ 136 w 181"/>
                <a:gd name="T3" fmla="*/ 0 h 170"/>
                <a:gd name="T4" fmla="*/ 114 w 181"/>
                <a:gd name="T5" fmla="*/ 91 h 170"/>
                <a:gd name="T6" fmla="*/ 92 w 181"/>
                <a:gd name="T7" fmla="*/ 0 h 170"/>
                <a:gd name="T8" fmla="*/ 43 w 181"/>
                <a:gd name="T9" fmla="*/ 0 h 170"/>
                <a:gd name="T10" fmla="*/ 0 w 181"/>
                <a:gd name="T11" fmla="*/ 170 h 170"/>
                <a:gd name="T12" fmla="*/ 45 w 181"/>
                <a:gd name="T13" fmla="*/ 170 h 170"/>
                <a:gd name="T14" fmla="*/ 69 w 181"/>
                <a:gd name="T15" fmla="*/ 78 h 170"/>
                <a:gd name="T16" fmla="*/ 92 w 181"/>
                <a:gd name="T17" fmla="*/ 170 h 170"/>
                <a:gd name="T18" fmla="*/ 139 w 181"/>
                <a:gd name="T19" fmla="*/ 170 h 170"/>
                <a:gd name="T20" fmla="*/ 181 w 181"/>
                <a:gd name="T2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170">
                  <a:moveTo>
                    <a:pt x="181" y="0"/>
                  </a:moveTo>
                  <a:lnTo>
                    <a:pt x="136" y="0"/>
                  </a:lnTo>
                  <a:lnTo>
                    <a:pt x="114" y="91"/>
                  </a:lnTo>
                  <a:lnTo>
                    <a:pt x="92" y="0"/>
                  </a:lnTo>
                  <a:lnTo>
                    <a:pt x="43" y="0"/>
                  </a:lnTo>
                  <a:lnTo>
                    <a:pt x="0" y="170"/>
                  </a:lnTo>
                  <a:lnTo>
                    <a:pt x="45" y="170"/>
                  </a:lnTo>
                  <a:lnTo>
                    <a:pt x="69" y="78"/>
                  </a:lnTo>
                  <a:lnTo>
                    <a:pt x="92" y="170"/>
                  </a:lnTo>
                  <a:lnTo>
                    <a:pt x="139" y="17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9B64F58F-617F-4FDF-8C6B-D0FB309C4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96044" y="5957203"/>
              <a:ext cx="64950" cy="28341"/>
            </a:xfrm>
            <a:custGeom>
              <a:avLst/>
              <a:gdLst>
                <a:gd name="T0" fmla="*/ 6 w 55"/>
                <a:gd name="T1" fmla="*/ 0 h 24"/>
                <a:gd name="T2" fmla="*/ 0 w 55"/>
                <a:gd name="T3" fmla="*/ 24 h 24"/>
                <a:gd name="T4" fmla="*/ 49 w 55"/>
                <a:gd name="T5" fmla="*/ 24 h 24"/>
                <a:gd name="T6" fmla="*/ 55 w 55"/>
                <a:gd name="T7" fmla="*/ 0 h 24"/>
                <a:gd name="T8" fmla="*/ 6 w 55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4">
                  <a:moveTo>
                    <a:pt x="6" y="0"/>
                  </a:moveTo>
                  <a:lnTo>
                    <a:pt x="0" y="24"/>
                  </a:lnTo>
                  <a:lnTo>
                    <a:pt x="49" y="24"/>
                  </a:lnTo>
                  <a:lnTo>
                    <a:pt x="5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524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615A89-DB86-4E30-B787-65D15A6A102B}"/>
              </a:ext>
            </a:extLst>
          </p:cNvPr>
          <p:cNvCxnSpPr/>
          <p:nvPr userDrawn="1"/>
        </p:nvCxnSpPr>
        <p:spPr>
          <a:xfrm>
            <a:off x="407988" y="719236"/>
            <a:ext cx="104400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45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23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23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23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23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23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23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23 July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  <p:sldLayoutId id="2147483691" r:id="rId36"/>
    <p:sldLayoutId id="2147483692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bpa.org/its-time-to-learn-from-black-female-entrepreneurs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71539-4396-E84B-9B0B-32507DFC7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EMBRACING DESIGN THINKING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96600-21B3-9746-B4F4-76B6C5663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Pathway to Sustainable and Inclusive Project Management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77A2D-D46E-1748-B779-01F735DAB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By: Manuella Asianoa</a:t>
            </a:r>
          </a:p>
        </p:txBody>
      </p:sp>
    </p:spTree>
    <p:extLst>
      <p:ext uri="{BB962C8B-B14F-4D97-AF65-F5344CB8AC3E}">
        <p14:creationId xmlns:p14="http://schemas.microsoft.com/office/powerpoint/2010/main" val="38519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BE740D1-0E05-4AD5-8F39-1BABEA89690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BE740D1-0E05-4AD5-8F39-1BABEA8969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D41EBBE0-7E38-4659-A72E-D1694CD6AEA0}"/>
              </a:ext>
            </a:extLst>
          </p:cNvPr>
          <p:cNvGrpSpPr/>
          <p:nvPr/>
        </p:nvGrpSpPr>
        <p:grpSpPr>
          <a:xfrm>
            <a:off x="185161" y="1077191"/>
            <a:ext cx="11204886" cy="4642227"/>
            <a:chOff x="2802647" y="827676"/>
            <a:chExt cx="12648061" cy="501906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D8E3372-EAC6-44D1-9951-10505A1B2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621" y="3809379"/>
              <a:ext cx="774150" cy="1659315"/>
            </a:xfrm>
            <a:custGeom>
              <a:avLst/>
              <a:gdLst>
                <a:gd name="T0" fmla="*/ 245 w 245"/>
                <a:gd name="T1" fmla="*/ 1024 h 1049"/>
                <a:gd name="T2" fmla="*/ 214 w 245"/>
                <a:gd name="T3" fmla="*/ 1049 h 1049"/>
                <a:gd name="T4" fmla="*/ 0 w 245"/>
                <a:gd name="T5" fmla="*/ 26 h 1049"/>
                <a:gd name="T6" fmla="*/ 31 w 245"/>
                <a:gd name="T7" fmla="*/ 0 h 1049"/>
                <a:gd name="T8" fmla="*/ 245 w 245"/>
                <a:gd name="T9" fmla="*/ 1024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1049">
                  <a:moveTo>
                    <a:pt x="245" y="1024"/>
                  </a:moveTo>
                  <a:lnTo>
                    <a:pt x="214" y="1049"/>
                  </a:lnTo>
                  <a:lnTo>
                    <a:pt x="0" y="26"/>
                  </a:lnTo>
                  <a:lnTo>
                    <a:pt x="31" y="0"/>
                  </a:lnTo>
                  <a:lnTo>
                    <a:pt x="245" y="1024"/>
                  </a:lnTo>
                  <a:close/>
                </a:path>
              </a:pathLst>
            </a:custGeom>
            <a:solidFill>
              <a:srgbClr val="31344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9307D12-858C-49EC-B4FC-A313908AF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3007" y="3720798"/>
              <a:ext cx="774150" cy="1660896"/>
            </a:xfrm>
            <a:custGeom>
              <a:avLst/>
              <a:gdLst>
                <a:gd name="T0" fmla="*/ 245 w 245"/>
                <a:gd name="T1" fmla="*/ 1024 h 1050"/>
                <a:gd name="T2" fmla="*/ 214 w 245"/>
                <a:gd name="T3" fmla="*/ 1050 h 1050"/>
                <a:gd name="T4" fmla="*/ 0 w 245"/>
                <a:gd name="T5" fmla="*/ 26 h 1050"/>
                <a:gd name="T6" fmla="*/ 31 w 245"/>
                <a:gd name="T7" fmla="*/ 0 h 1050"/>
                <a:gd name="T8" fmla="*/ 245 w 245"/>
                <a:gd name="T9" fmla="*/ 1024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1050">
                  <a:moveTo>
                    <a:pt x="245" y="1024"/>
                  </a:moveTo>
                  <a:lnTo>
                    <a:pt x="214" y="1050"/>
                  </a:lnTo>
                  <a:lnTo>
                    <a:pt x="0" y="26"/>
                  </a:lnTo>
                  <a:lnTo>
                    <a:pt x="31" y="0"/>
                  </a:lnTo>
                  <a:lnTo>
                    <a:pt x="245" y="1024"/>
                  </a:lnTo>
                  <a:close/>
                </a:path>
              </a:pathLst>
            </a:custGeom>
            <a:solidFill>
              <a:srgbClr val="31344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224ADDA2-967A-47D1-9A49-AF334CE3C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333" y="5324749"/>
              <a:ext cx="2189736" cy="455560"/>
            </a:xfrm>
            <a:custGeom>
              <a:avLst/>
              <a:gdLst>
                <a:gd name="T0" fmla="*/ 1571 w 1571"/>
                <a:gd name="T1" fmla="*/ 327 h 327"/>
                <a:gd name="T2" fmla="*/ 1571 w 1571"/>
                <a:gd name="T3" fmla="*/ 181 h 327"/>
                <a:gd name="T4" fmla="*/ 1389 w 1571"/>
                <a:gd name="T5" fmla="*/ 0 h 327"/>
                <a:gd name="T6" fmla="*/ 181 w 1571"/>
                <a:gd name="T7" fmla="*/ 0 h 327"/>
                <a:gd name="T8" fmla="*/ 0 w 1571"/>
                <a:gd name="T9" fmla="*/ 181 h 327"/>
                <a:gd name="T10" fmla="*/ 0 w 1571"/>
                <a:gd name="T11" fmla="*/ 327 h 327"/>
                <a:gd name="T12" fmla="*/ 1571 w 1571"/>
                <a:gd name="T1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1" h="327">
                  <a:moveTo>
                    <a:pt x="1571" y="327"/>
                  </a:moveTo>
                  <a:cubicBezTo>
                    <a:pt x="1571" y="181"/>
                    <a:pt x="1571" y="181"/>
                    <a:pt x="1571" y="181"/>
                  </a:cubicBezTo>
                  <a:cubicBezTo>
                    <a:pt x="1571" y="81"/>
                    <a:pt x="1489" y="0"/>
                    <a:pt x="138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81" y="0"/>
                    <a:pt x="0" y="81"/>
                    <a:pt x="0" y="181"/>
                  </a:cubicBezTo>
                  <a:cubicBezTo>
                    <a:pt x="0" y="327"/>
                    <a:pt x="0" y="327"/>
                    <a:pt x="0" y="327"/>
                  </a:cubicBezTo>
                  <a:lnTo>
                    <a:pt x="1571" y="3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77EC469-124E-404A-ACA0-139E2F18C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687" y="5384858"/>
              <a:ext cx="2192895" cy="457142"/>
            </a:xfrm>
            <a:custGeom>
              <a:avLst/>
              <a:gdLst>
                <a:gd name="T0" fmla="*/ 1571 w 1571"/>
                <a:gd name="T1" fmla="*/ 327 h 327"/>
                <a:gd name="T2" fmla="*/ 1571 w 1571"/>
                <a:gd name="T3" fmla="*/ 181 h 327"/>
                <a:gd name="T4" fmla="*/ 1389 w 1571"/>
                <a:gd name="T5" fmla="*/ 0 h 327"/>
                <a:gd name="T6" fmla="*/ 181 w 1571"/>
                <a:gd name="T7" fmla="*/ 0 h 327"/>
                <a:gd name="T8" fmla="*/ 0 w 1571"/>
                <a:gd name="T9" fmla="*/ 181 h 327"/>
                <a:gd name="T10" fmla="*/ 0 w 1571"/>
                <a:gd name="T11" fmla="*/ 327 h 327"/>
                <a:gd name="T12" fmla="*/ 1571 w 1571"/>
                <a:gd name="T1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1" h="327">
                  <a:moveTo>
                    <a:pt x="1571" y="327"/>
                  </a:moveTo>
                  <a:cubicBezTo>
                    <a:pt x="1571" y="181"/>
                    <a:pt x="1571" y="181"/>
                    <a:pt x="1571" y="181"/>
                  </a:cubicBezTo>
                  <a:cubicBezTo>
                    <a:pt x="1571" y="81"/>
                    <a:pt x="1489" y="0"/>
                    <a:pt x="138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81" y="0"/>
                    <a:pt x="0" y="81"/>
                    <a:pt x="0" y="181"/>
                  </a:cubicBezTo>
                  <a:cubicBezTo>
                    <a:pt x="0" y="327"/>
                    <a:pt x="0" y="327"/>
                    <a:pt x="0" y="327"/>
                  </a:cubicBezTo>
                  <a:lnTo>
                    <a:pt x="1571" y="327"/>
                  </a:lnTo>
                  <a:close/>
                </a:path>
              </a:pathLst>
            </a:custGeom>
            <a:solidFill>
              <a:srgbClr val="31344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82BE090-C043-4D91-A46D-5AFD40052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562" y="5183969"/>
              <a:ext cx="445531" cy="136035"/>
            </a:xfrm>
            <a:custGeom>
              <a:avLst/>
              <a:gdLst>
                <a:gd name="T0" fmla="*/ 318 w 318"/>
                <a:gd name="T1" fmla="*/ 97 h 97"/>
                <a:gd name="T2" fmla="*/ 318 w 318"/>
                <a:gd name="T3" fmla="*/ 37 h 97"/>
                <a:gd name="T4" fmla="*/ 282 w 318"/>
                <a:gd name="T5" fmla="*/ 0 h 97"/>
                <a:gd name="T6" fmla="*/ 37 w 318"/>
                <a:gd name="T7" fmla="*/ 0 h 97"/>
                <a:gd name="T8" fmla="*/ 0 w 318"/>
                <a:gd name="T9" fmla="*/ 37 h 97"/>
                <a:gd name="T10" fmla="*/ 0 w 318"/>
                <a:gd name="T11" fmla="*/ 97 h 97"/>
                <a:gd name="T12" fmla="*/ 318 w 318"/>
                <a:gd name="T1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8" h="97">
                  <a:moveTo>
                    <a:pt x="318" y="97"/>
                  </a:moveTo>
                  <a:cubicBezTo>
                    <a:pt x="318" y="37"/>
                    <a:pt x="318" y="37"/>
                    <a:pt x="318" y="37"/>
                  </a:cubicBezTo>
                  <a:cubicBezTo>
                    <a:pt x="318" y="17"/>
                    <a:pt x="302" y="0"/>
                    <a:pt x="282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97"/>
                    <a:pt x="0" y="97"/>
                    <a:pt x="0" y="97"/>
                  </a:cubicBezTo>
                  <a:lnTo>
                    <a:pt x="318" y="97"/>
                  </a:lnTo>
                  <a:close/>
                </a:path>
              </a:pathLst>
            </a:custGeom>
            <a:solidFill>
              <a:srgbClr val="31344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45EE06A9-AA72-4019-8459-3B066C4E2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172" y="1493615"/>
              <a:ext cx="1238638" cy="1586552"/>
            </a:xfrm>
            <a:custGeom>
              <a:avLst/>
              <a:gdLst>
                <a:gd name="T0" fmla="*/ 26 w 392"/>
                <a:gd name="T1" fmla="*/ 1003 h 1003"/>
                <a:gd name="T2" fmla="*/ 0 w 392"/>
                <a:gd name="T3" fmla="*/ 963 h 1003"/>
                <a:gd name="T4" fmla="*/ 365 w 392"/>
                <a:gd name="T5" fmla="*/ 0 h 1003"/>
                <a:gd name="T6" fmla="*/ 392 w 392"/>
                <a:gd name="T7" fmla="*/ 39 h 1003"/>
                <a:gd name="T8" fmla="*/ 26 w 392"/>
                <a:gd name="T9" fmla="*/ 1003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1003">
                  <a:moveTo>
                    <a:pt x="26" y="1003"/>
                  </a:moveTo>
                  <a:lnTo>
                    <a:pt x="0" y="963"/>
                  </a:lnTo>
                  <a:lnTo>
                    <a:pt x="365" y="0"/>
                  </a:lnTo>
                  <a:lnTo>
                    <a:pt x="392" y="39"/>
                  </a:lnTo>
                  <a:lnTo>
                    <a:pt x="26" y="1003"/>
                  </a:lnTo>
                  <a:close/>
                </a:path>
              </a:pathLst>
            </a:custGeom>
            <a:solidFill>
              <a:srgbClr val="31344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080BF5B-73DF-4C06-B385-3E81584B2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079" y="1624906"/>
              <a:ext cx="1219679" cy="1565988"/>
            </a:xfrm>
            <a:custGeom>
              <a:avLst/>
              <a:gdLst>
                <a:gd name="T0" fmla="*/ 26 w 386"/>
                <a:gd name="T1" fmla="*/ 990 h 990"/>
                <a:gd name="T2" fmla="*/ 0 w 386"/>
                <a:gd name="T3" fmla="*/ 950 h 990"/>
                <a:gd name="T4" fmla="*/ 360 w 386"/>
                <a:gd name="T5" fmla="*/ 0 h 990"/>
                <a:gd name="T6" fmla="*/ 386 w 386"/>
                <a:gd name="T7" fmla="*/ 41 h 990"/>
                <a:gd name="T8" fmla="*/ 26 w 386"/>
                <a:gd name="T9" fmla="*/ 990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" h="990">
                  <a:moveTo>
                    <a:pt x="26" y="990"/>
                  </a:moveTo>
                  <a:lnTo>
                    <a:pt x="0" y="950"/>
                  </a:lnTo>
                  <a:lnTo>
                    <a:pt x="360" y="0"/>
                  </a:lnTo>
                  <a:lnTo>
                    <a:pt x="386" y="41"/>
                  </a:lnTo>
                  <a:lnTo>
                    <a:pt x="26" y="990"/>
                  </a:lnTo>
                  <a:close/>
                </a:path>
              </a:pathLst>
            </a:custGeom>
            <a:solidFill>
              <a:srgbClr val="31344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2">
              <a:extLst>
                <a:ext uri="{FF2B5EF4-FFF2-40B4-BE49-F238E27FC236}">
                  <a16:creationId xmlns:a16="http://schemas.microsoft.com/office/drawing/2014/main" id="{9AFC52C3-9A07-4B9C-B2A0-5758CDA04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647" y="2996331"/>
              <a:ext cx="900541" cy="901629"/>
            </a:xfrm>
            <a:prstGeom prst="ellipse">
              <a:avLst/>
            </a:prstGeom>
            <a:solidFill>
              <a:srgbClr val="31344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A0829104-F95A-4D6A-9007-8142DF163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748" y="889366"/>
              <a:ext cx="1099607" cy="1134155"/>
            </a:xfrm>
            <a:custGeom>
              <a:avLst/>
              <a:gdLst>
                <a:gd name="T0" fmla="*/ 119 w 790"/>
                <a:gd name="T1" fmla="*/ 94 h 812"/>
                <a:gd name="T2" fmla="*/ 93 w 790"/>
                <a:gd name="T3" fmla="*/ 457 h 812"/>
                <a:gd name="T4" fmla="*/ 401 w 790"/>
                <a:gd name="T5" fmla="*/ 812 h 812"/>
                <a:gd name="T6" fmla="*/ 790 w 790"/>
                <a:gd name="T7" fmla="*/ 474 h 812"/>
                <a:gd name="T8" fmla="*/ 483 w 790"/>
                <a:gd name="T9" fmla="*/ 120 h 812"/>
                <a:gd name="T10" fmla="*/ 119 w 790"/>
                <a:gd name="T11" fmla="*/ 94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0" h="812">
                  <a:moveTo>
                    <a:pt x="119" y="94"/>
                  </a:moveTo>
                  <a:cubicBezTo>
                    <a:pt x="12" y="187"/>
                    <a:pt x="0" y="350"/>
                    <a:pt x="93" y="457"/>
                  </a:cubicBezTo>
                  <a:cubicBezTo>
                    <a:pt x="401" y="812"/>
                    <a:pt x="401" y="812"/>
                    <a:pt x="401" y="812"/>
                  </a:cubicBezTo>
                  <a:cubicBezTo>
                    <a:pt x="790" y="474"/>
                    <a:pt x="790" y="474"/>
                    <a:pt x="790" y="474"/>
                  </a:cubicBezTo>
                  <a:cubicBezTo>
                    <a:pt x="483" y="120"/>
                    <a:pt x="483" y="120"/>
                    <a:pt x="483" y="120"/>
                  </a:cubicBezTo>
                  <a:cubicBezTo>
                    <a:pt x="389" y="12"/>
                    <a:pt x="227" y="0"/>
                    <a:pt x="119" y="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D4DFD71E-4B73-4AD0-BF0E-86D94A76B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785" y="827676"/>
              <a:ext cx="1102768" cy="1134155"/>
            </a:xfrm>
            <a:custGeom>
              <a:avLst/>
              <a:gdLst>
                <a:gd name="T0" fmla="*/ 119 w 790"/>
                <a:gd name="T1" fmla="*/ 94 h 812"/>
                <a:gd name="T2" fmla="*/ 93 w 790"/>
                <a:gd name="T3" fmla="*/ 457 h 812"/>
                <a:gd name="T4" fmla="*/ 401 w 790"/>
                <a:gd name="T5" fmla="*/ 812 h 812"/>
                <a:gd name="T6" fmla="*/ 790 w 790"/>
                <a:gd name="T7" fmla="*/ 474 h 812"/>
                <a:gd name="T8" fmla="*/ 483 w 790"/>
                <a:gd name="T9" fmla="*/ 120 h 812"/>
                <a:gd name="T10" fmla="*/ 119 w 790"/>
                <a:gd name="T11" fmla="*/ 94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0" h="812">
                  <a:moveTo>
                    <a:pt x="119" y="94"/>
                  </a:moveTo>
                  <a:cubicBezTo>
                    <a:pt x="12" y="187"/>
                    <a:pt x="0" y="350"/>
                    <a:pt x="93" y="457"/>
                  </a:cubicBezTo>
                  <a:cubicBezTo>
                    <a:pt x="401" y="812"/>
                    <a:pt x="401" y="812"/>
                    <a:pt x="401" y="812"/>
                  </a:cubicBezTo>
                  <a:cubicBezTo>
                    <a:pt x="790" y="474"/>
                    <a:pt x="790" y="474"/>
                    <a:pt x="790" y="474"/>
                  </a:cubicBezTo>
                  <a:cubicBezTo>
                    <a:pt x="483" y="120"/>
                    <a:pt x="483" y="120"/>
                    <a:pt x="483" y="120"/>
                  </a:cubicBezTo>
                  <a:cubicBezTo>
                    <a:pt x="389" y="12"/>
                    <a:pt x="227" y="0"/>
                    <a:pt x="119" y="94"/>
                  </a:cubicBezTo>
                  <a:close/>
                </a:path>
              </a:pathLst>
            </a:custGeom>
            <a:solidFill>
              <a:srgbClr val="31344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5">
              <a:extLst>
                <a:ext uri="{FF2B5EF4-FFF2-40B4-BE49-F238E27FC236}">
                  <a16:creationId xmlns:a16="http://schemas.microsoft.com/office/drawing/2014/main" id="{E7261648-7BC5-48AA-9E22-95E324548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5323" y="3069094"/>
              <a:ext cx="755191" cy="7561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6">
              <a:extLst>
                <a:ext uri="{FF2B5EF4-FFF2-40B4-BE49-F238E27FC236}">
                  <a16:creationId xmlns:a16="http://schemas.microsoft.com/office/drawing/2014/main" id="{A01D3195-61D2-4BD0-AD0E-FC20D30EF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9110" y="3243093"/>
              <a:ext cx="404453" cy="406525"/>
            </a:xfrm>
            <a:prstGeom prst="ellipse">
              <a:avLst/>
            </a:prstGeom>
            <a:solidFill>
              <a:srgbClr val="31344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33B5488B-C7F0-49AB-AF25-C020FB41F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279" y="1961831"/>
              <a:ext cx="10265429" cy="3884911"/>
            </a:xfrm>
            <a:custGeom>
              <a:avLst/>
              <a:gdLst>
                <a:gd name="T0" fmla="*/ 1530 w 1530"/>
                <a:gd name="T1" fmla="*/ 2556 h 2556"/>
                <a:gd name="T2" fmla="*/ 241 w 1530"/>
                <a:gd name="T3" fmla="*/ 2556 h 2556"/>
                <a:gd name="T4" fmla="*/ 0 w 1530"/>
                <a:gd name="T5" fmla="*/ 596 h 2556"/>
                <a:gd name="T6" fmla="*/ 276 w 1530"/>
                <a:gd name="T7" fmla="*/ 0 h 2556"/>
                <a:gd name="T8" fmla="*/ 1530 w 1530"/>
                <a:gd name="T9" fmla="*/ 2556 h 2556"/>
                <a:gd name="connsiteX0" fmla="*/ 10000 w 10000"/>
                <a:gd name="connsiteY0" fmla="*/ 9913 h 9913"/>
                <a:gd name="connsiteX1" fmla="*/ 1575 w 10000"/>
                <a:gd name="connsiteY1" fmla="*/ 9913 h 9913"/>
                <a:gd name="connsiteX2" fmla="*/ 0 w 10000"/>
                <a:gd name="connsiteY2" fmla="*/ 2245 h 9913"/>
                <a:gd name="connsiteX3" fmla="*/ 1435 w 10000"/>
                <a:gd name="connsiteY3" fmla="*/ 0 h 9913"/>
                <a:gd name="connsiteX4" fmla="*/ 10000 w 10000"/>
                <a:gd name="connsiteY4" fmla="*/ 9913 h 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13">
                  <a:moveTo>
                    <a:pt x="10000" y="9913"/>
                  </a:moveTo>
                  <a:lnTo>
                    <a:pt x="1575" y="9913"/>
                  </a:lnTo>
                  <a:lnTo>
                    <a:pt x="0" y="2245"/>
                  </a:lnTo>
                  <a:lnTo>
                    <a:pt x="1435" y="0"/>
                  </a:lnTo>
                  <a:lnTo>
                    <a:pt x="10000" y="9913"/>
                  </a:lnTo>
                  <a:close/>
                </a:path>
              </a:pathLst>
            </a:custGeom>
            <a:solidFill>
              <a:srgbClr val="05BF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BF19D3D2-A79B-4C78-84B6-12684F32E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805" y="1226291"/>
              <a:ext cx="1933792" cy="1896586"/>
            </a:xfrm>
            <a:custGeom>
              <a:avLst/>
              <a:gdLst>
                <a:gd name="T0" fmla="*/ 297 w 1385"/>
                <a:gd name="T1" fmla="*/ 258 h 1358"/>
                <a:gd name="T2" fmla="*/ 307 w 1385"/>
                <a:gd name="T3" fmla="*/ 1358 h 1358"/>
                <a:gd name="T4" fmla="*/ 1385 w 1385"/>
                <a:gd name="T5" fmla="*/ 423 h 1358"/>
                <a:gd name="T6" fmla="*/ 297 w 1385"/>
                <a:gd name="T7" fmla="*/ 2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85" h="1358">
                  <a:moveTo>
                    <a:pt x="297" y="258"/>
                  </a:moveTo>
                  <a:cubicBezTo>
                    <a:pt x="0" y="516"/>
                    <a:pt x="4" y="1008"/>
                    <a:pt x="307" y="1358"/>
                  </a:cubicBezTo>
                  <a:cubicBezTo>
                    <a:pt x="1385" y="423"/>
                    <a:pt x="1385" y="423"/>
                    <a:pt x="1385" y="423"/>
                  </a:cubicBezTo>
                  <a:cubicBezTo>
                    <a:pt x="1082" y="74"/>
                    <a:pt x="595" y="0"/>
                    <a:pt x="297" y="258"/>
                  </a:cubicBezTo>
                  <a:close/>
                </a:path>
              </a:pathLst>
            </a:custGeom>
            <a:solidFill>
              <a:srgbClr val="31344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25C8DF-6434-4949-8C83-A89A7D18000A}"/>
              </a:ext>
            </a:extLst>
          </p:cNvPr>
          <p:cNvGrpSpPr/>
          <p:nvPr/>
        </p:nvGrpSpPr>
        <p:grpSpPr>
          <a:xfrm>
            <a:off x="3691110" y="2383650"/>
            <a:ext cx="5137740" cy="571665"/>
            <a:chOff x="4834471" y="1533942"/>
            <a:chExt cx="5137740" cy="57166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51ED14-126D-4889-B0E8-EF12A714E3EC}"/>
                </a:ext>
              </a:extLst>
            </p:cNvPr>
            <p:cNvSpPr txBox="1"/>
            <p:nvPr/>
          </p:nvSpPr>
          <p:spPr>
            <a:xfrm>
              <a:off x="5464519" y="1651528"/>
              <a:ext cx="4507692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b="1" dirty="0">
                  <a:cs typeface="Arial" pitchFamily="34" charset="0"/>
                </a:rPr>
                <a:t>Understanding Design Thinking</a:t>
              </a:r>
              <a:endParaRPr lang="ko-KR" altLang="en-US" b="1" dirty="0">
                <a:cs typeface="Arial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43DF485-51A9-448E-B76E-ABB39E3B9E55}"/>
                </a:ext>
              </a:extLst>
            </p:cNvPr>
            <p:cNvSpPr/>
            <p:nvPr/>
          </p:nvSpPr>
          <p:spPr>
            <a:xfrm>
              <a:off x="4834471" y="1533942"/>
              <a:ext cx="599366" cy="571665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D82186-17C3-453B-8068-04067653241D}"/>
              </a:ext>
            </a:extLst>
          </p:cNvPr>
          <p:cNvGrpSpPr/>
          <p:nvPr/>
        </p:nvGrpSpPr>
        <p:grpSpPr>
          <a:xfrm>
            <a:off x="3691110" y="3076837"/>
            <a:ext cx="5137740" cy="763917"/>
            <a:chOff x="4834471" y="1533942"/>
            <a:chExt cx="5137740" cy="76391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87BB92C-E79E-4707-8706-4BD6022A73F8}"/>
                </a:ext>
              </a:extLst>
            </p:cNvPr>
            <p:cNvSpPr txBox="1"/>
            <p:nvPr/>
          </p:nvSpPr>
          <p:spPr>
            <a:xfrm>
              <a:off x="5464519" y="1651528"/>
              <a:ext cx="4507692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b="1" dirty="0">
                  <a:cs typeface="Arial" pitchFamily="34" charset="0"/>
                </a:rPr>
                <a:t>Applications to Project Management</a:t>
              </a:r>
            </a:p>
            <a:p>
              <a:endParaRPr lang="ko-KR" altLang="en-US" b="1" dirty="0">
                <a:cs typeface="Arial" pitchFamily="34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C5F6F32-5528-4FE0-822B-49B2F2397159}"/>
                </a:ext>
              </a:extLst>
            </p:cNvPr>
            <p:cNvSpPr/>
            <p:nvPr/>
          </p:nvSpPr>
          <p:spPr>
            <a:xfrm>
              <a:off x="4834471" y="1533942"/>
              <a:ext cx="599366" cy="571665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1EF9E0E-D431-4823-8B3D-58AED038DFF7}"/>
              </a:ext>
            </a:extLst>
          </p:cNvPr>
          <p:cNvGrpSpPr/>
          <p:nvPr/>
        </p:nvGrpSpPr>
        <p:grpSpPr>
          <a:xfrm>
            <a:off x="3691110" y="3760525"/>
            <a:ext cx="5137740" cy="571665"/>
            <a:chOff x="4834471" y="1533942"/>
            <a:chExt cx="5137740" cy="57166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D0C6F21-E42F-4C8C-BBEE-EC683703D492}"/>
                </a:ext>
              </a:extLst>
            </p:cNvPr>
            <p:cNvSpPr txBox="1"/>
            <p:nvPr/>
          </p:nvSpPr>
          <p:spPr>
            <a:xfrm>
              <a:off x="5464519" y="1651528"/>
              <a:ext cx="4507692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b="1" dirty="0">
                  <a:cs typeface="Arial" pitchFamily="34" charset="0"/>
                </a:rPr>
                <a:t>Case Studies</a:t>
              </a:r>
              <a:endParaRPr lang="ko-KR" altLang="en-US" b="1" dirty="0">
                <a:cs typeface="Arial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624A9B2-75B4-4BD9-BBCB-9A6BD86A0FB1}"/>
                </a:ext>
              </a:extLst>
            </p:cNvPr>
            <p:cNvSpPr/>
            <p:nvPr/>
          </p:nvSpPr>
          <p:spPr>
            <a:xfrm>
              <a:off x="4834471" y="1533942"/>
              <a:ext cx="599366" cy="571665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8B3A231-DAD4-480D-8A60-705270FE33B5}"/>
              </a:ext>
            </a:extLst>
          </p:cNvPr>
          <p:cNvGrpSpPr/>
          <p:nvPr/>
        </p:nvGrpSpPr>
        <p:grpSpPr>
          <a:xfrm>
            <a:off x="3691110" y="4451946"/>
            <a:ext cx="5499080" cy="571665"/>
            <a:chOff x="4834471" y="1533942"/>
            <a:chExt cx="5499080" cy="57166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CC931EA-BC74-4A55-AA3D-54DA632C7F3E}"/>
                </a:ext>
              </a:extLst>
            </p:cNvPr>
            <p:cNvSpPr txBox="1"/>
            <p:nvPr/>
          </p:nvSpPr>
          <p:spPr>
            <a:xfrm>
              <a:off x="5464518" y="1651528"/>
              <a:ext cx="4869033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233363" indent="-233363">
                <a:defRPr/>
              </a:pPr>
              <a:r>
                <a:rPr lang="en-US" b="1" dirty="0">
                  <a:cs typeface="Arial" pitchFamily="34" charset="0"/>
                </a:rPr>
                <a:t>Benefits of Design Thinking in Project Mgt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DDA359E-8511-4428-8C35-9D37537149C7}"/>
                </a:ext>
              </a:extLst>
            </p:cNvPr>
            <p:cNvSpPr/>
            <p:nvPr/>
          </p:nvSpPr>
          <p:spPr>
            <a:xfrm>
              <a:off x="4834471" y="1533942"/>
              <a:ext cx="599366" cy="571665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B033A-3564-4C38-9034-BCE7BCC4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2</a:t>
            </a:fld>
            <a:endParaRPr lang="en-ZA" dirty="0"/>
          </a:p>
        </p:txBody>
      </p:sp>
      <p:sp>
        <p:nvSpPr>
          <p:cNvPr id="35" name="Title 56">
            <a:extLst>
              <a:ext uri="{FF2B5EF4-FFF2-40B4-BE49-F238E27FC236}">
                <a16:creationId xmlns:a16="http://schemas.microsoft.com/office/drawing/2014/main" id="{94ECA2C7-3EC7-48A1-B192-ECC8EB9BC3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01688" y="225425"/>
            <a:ext cx="11390312" cy="4937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Key Points for discussion</a:t>
            </a:r>
          </a:p>
        </p:txBody>
      </p:sp>
      <p:sp>
        <p:nvSpPr>
          <p:cNvPr id="36" name="Title 56">
            <a:extLst>
              <a:ext uri="{FF2B5EF4-FFF2-40B4-BE49-F238E27FC236}">
                <a16:creationId xmlns:a16="http://schemas.microsoft.com/office/drawing/2014/main" id="{15DD572C-16B3-4C73-B7EF-89930D852128}"/>
              </a:ext>
            </a:extLst>
          </p:cNvPr>
          <p:cNvSpPr txBox="1">
            <a:spLocks/>
          </p:cNvSpPr>
          <p:nvPr/>
        </p:nvSpPr>
        <p:spPr>
          <a:xfrm>
            <a:off x="6409215" y="2051478"/>
            <a:ext cx="5027743" cy="3883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6F9F10-5588-50AE-E2C1-F6404258185D}"/>
              </a:ext>
            </a:extLst>
          </p:cNvPr>
          <p:cNvGrpSpPr/>
          <p:nvPr/>
        </p:nvGrpSpPr>
        <p:grpSpPr>
          <a:xfrm>
            <a:off x="3691110" y="5143367"/>
            <a:ext cx="5499080" cy="571665"/>
            <a:chOff x="4834471" y="1533942"/>
            <a:chExt cx="5499080" cy="5716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F0400E4-65B1-3BC1-95DD-FBCAD99B8DE2}"/>
                </a:ext>
              </a:extLst>
            </p:cNvPr>
            <p:cNvSpPr txBox="1"/>
            <p:nvPr/>
          </p:nvSpPr>
          <p:spPr>
            <a:xfrm>
              <a:off x="5464518" y="1651528"/>
              <a:ext cx="4869033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233363" indent="-233363">
                <a:defRPr/>
              </a:pPr>
              <a:r>
                <a:rPr lang="en-US" b="1" dirty="0">
                  <a:cs typeface="Arial" pitchFamily="34" charset="0"/>
                </a:rPr>
                <a:t>Challenges and Solutions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48F2054-E36D-235F-2236-E0EDB456462B}"/>
                </a:ext>
              </a:extLst>
            </p:cNvPr>
            <p:cNvSpPr/>
            <p:nvPr/>
          </p:nvSpPr>
          <p:spPr>
            <a:xfrm>
              <a:off x="4834471" y="1533942"/>
              <a:ext cx="599366" cy="571665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305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C46BB-356C-E945-B3A3-26A234B0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 anchor="ctr">
            <a:normAutofit/>
          </a:bodyPr>
          <a:lstStyle/>
          <a:p>
            <a:r>
              <a:rPr lang="en-US" sz="2600" b="1" dirty="0"/>
              <a:t>Understanding Design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8AC6F-3714-8A46-B173-853C633CC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325" y="1097280"/>
            <a:ext cx="5705475" cy="49383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Human-centered approach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Problem-solving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Understanding user needs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Challenging assumptions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Redefining problems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Identify alternative strategies and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9155C33-8EF7-1049-9D26-1D713AEA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8912" y="6356350"/>
            <a:ext cx="1817687" cy="19881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E0CE6344-EE14-7E4A-AC31-B51FAA17DD2B}" type="datetime3">
              <a:rPr lang="en-US" smtClean="0"/>
              <a:pPr>
                <a:spcAft>
                  <a:spcPts val="600"/>
                </a:spcAft>
              </a:pPr>
              <a:t>23 July 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731060D-2DB6-C34A-9EDE-DAB2BD85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1562" y="6355977"/>
            <a:ext cx="2795587" cy="19881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EMBRACING DESIGN THINKING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969FAE2-84D7-F146-925D-46C1E983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5859" y="6356350"/>
            <a:ext cx="407054" cy="19881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6973FCEF-5573-7E43-8272-70C9D66591DA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EF000E4-BBF2-0C4C-B3E2-AC91CE7249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370" r="15245"/>
          <a:stretch/>
        </p:blipFill>
        <p:spPr>
          <a:xfrm>
            <a:off x="6151563" y="303213"/>
            <a:ext cx="5721350" cy="5732462"/>
          </a:xfrm>
          <a:noFill/>
        </p:spPr>
      </p:pic>
    </p:spTree>
    <p:extLst>
      <p:ext uri="{BB962C8B-B14F-4D97-AF65-F5344CB8AC3E}">
        <p14:creationId xmlns:p14="http://schemas.microsoft.com/office/powerpoint/2010/main" val="2724774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74C7-C9EB-264D-8DBE-910D8514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Stages of Design Thinking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83DED-36A7-BA4D-857D-2F580255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A741-EFF6-9B4F-B80B-0FBBB6871F49}" type="datetime3">
              <a:rPr lang="en-US" smtClean="0"/>
              <a:t>23 July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CD405-56F0-DC4E-A8AE-97B9A2DC2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EMBRACING DESIGN THINKING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E7ACE-9C41-8D4A-9234-B5B68637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4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DF0A057-28AF-13BC-E566-174A4D1DB1AB}"/>
              </a:ext>
            </a:extLst>
          </p:cNvPr>
          <p:cNvSpPr/>
          <p:nvPr/>
        </p:nvSpPr>
        <p:spPr>
          <a:xfrm>
            <a:off x="5485722" y="3201647"/>
            <a:ext cx="1196553" cy="119655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20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816ABC-6EB1-F2AC-CA1C-6AE388DFA0EF}"/>
              </a:ext>
            </a:extLst>
          </p:cNvPr>
          <p:cNvGrpSpPr/>
          <p:nvPr/>
        </p:nvGrpSpPr>
        <p:grpSpPr>
          <a:xfrm>
            <a:off x="5567920" y="3283845"/>
            <a:ext cx="1032157" cy="1032157"/>
            <a:chOff x="4023402" y="3219622"/>
            <a:chExt cx="1080120" cy="1080120"/>
          </a:xfrm>
        </p:grpSpPr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BD15E957-4375-A823-BA65-D71102CFB733}"/>
                </a:ext>
              </a:extLst>
            </p:cNvPr>
            <p:cNvSpPr/>
            <p:nvPr/>
          </p:nvSpPr>
          <p:spPr>
            <a:xfrm rot="1800000">
              <a:off x="4023402" y="3219622"/>
              <a:ext cx="1080120" cy="1080120"/>
            </a:xfrm>
            <a:prstGeom prst="blockArc">
              <a:avLst>
                <a:gd name="adj1" fmla="val 10800000"/>
                <a:gd name="adj2" fmla="val 14902241"/>
                <a:gd name="adj3" fmla="val 2056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 sz="12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B311816D-663C-FE2B-0E1A-B7329769394A}"/>
                </a:ext>
              </a:extLst>
            </p:cNvPr>
            <p:cNvSpPr/>
            <p:nvPr/>
          </p:nvSpPr>
          <p:spPr>
            <a:xfrm rot="19080000">
              <a:off x="4023402" y="3219622"/>
              <a:ext cx="1080120" cy="1080120"/>
            </a:xfrm>
            <a:prstGeom prst="blockArc">
              <a:avLst>
                <a:gd name="adj1" fmla="val 10800000"/>
                <a:gd name="adj2" fmla="val 14902241"/>
                <a:gd name="adj3" fmla="val 2056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 sz="12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16B60465-2673-ED82-2201-AEF0E48EBEF2}"/>
                </a:ext>
              </a:extLst>
            </p:cNvPr>
            <p:cNvSpPr/>
            <p:nvPr/>
          </p:nvSpPr>
          <p:spPr>
            <a:xfrm rot="14700000">
              <a:off x="4023402" y="3219622"/>
              <a:ext cx="1080120" cy="1080120"/>
            </a:xfrm>
            <a:prstGeom prst="blockArc">
              <a:avLst>
                <a:gd name="adj1" fmla="val 10800000"/>
                <a:gd name="adj2" fmla="val 14902241"/>
                <a:gd name="adj3" fmla="val 2056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 sz="12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57D8F4E9-8F09-4C79-AD57-E6CC172E6DF3}"/>
                </a:ext>
              </a:extLst>
            </p:cNvPr>
            <p:cNvSpPr/>
            <p:nvPr/>
          </p:nvSpPr>
          <p:spPr>
            <a:xfrm rot="10440000">
              <a:off x="4023402" y="3219622"/>
              <a:ext cx="1080120" cy="1080120"/>
            </a:xfrm>
            <a:prstGeom prst="blockArc">
              <a:avLst>
                <a:gd name="adj1" fmla="val 10800000"/>
                <a:gd name="adj2" fmla="val 14902241"/>
                <a:gd name="adj3" fmla="val 2056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 sz="12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8" name="Block Arc 17">
              <a:extLst>
                <a:ext uri="{FF2B5EF4-FFF2-40B4-BE49-F238E27FC236}">
                  <a16:creationId xmlns:a16="http://schemas.microsoft.com/office/drawing/2014/main" id="{369E70F0-232D-9A82-2EFE-46CA50A26C74}"/>
                </a:ext>
              </a:extLst>
            </p:cNvPr>
            <p:cNvSpPr/>
            <p:nvPr/>
          </p:nvSpPr>
          <p:spPr>
            <a:xfrm rot="6120000">
              <a:off x="4023402" y="3219622"/>
              <a:ext cx="1080120" cy="1080120"/>
            </a:xfrm>
            <a:prstGeom prst="blockArc">
              <a:avLst>
                <a:gd name="adj1" fmla="val 10800000"/>
                <a:gd name="adj2" fmla="val 14902241"/>
                <a:gd name="adj3" fmla="val 20569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 sz="1200">
                <a:solidFill>
                  <a:prstClr val="black"/>
                </a:solidFill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52A0E0-93BF-71DB-F13C-BD9A3C7654B4}"/>
              </a:ext>
            </a:extLst>
          </p:cNvPr>
          <p:cNvGrpSpPr/>
          <p:nvPr/>
        </p:nvGrpSpPr>
        <p:grpSpPr>
          <a:xfrm>
            <a:off x="3881614" y="1739778"/>
            <a:ext cx="4428772" cy="4259759"/>
            <a:chOff x="2185685" y="1605569"/>
            <a:chExt cx="4731783" cy="45512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B1861C1-367E-1F57-B475-095DCD42CBB8}"/>
                </a:ext>
              </a:extLst>
            </p:cNvPr>
            <p:cNvGrpSpPr/>
            <p:nvPr/>
          </p:nvGrpSpPr>
          <p:grpSpPr>
            <a:xfrm rot="3600000">
              <a:off x="4888007" y="1768971"/>
              <a:ext cx="1261779" cy="1898518"/>
              <a:chOff x="3970237" y="1678193"/>
              <a:chExt cx="1091921" cy="1642943"/>
            </a:xfrm>
          </p:grpSpPr>
          <p:sp>
            <p:nvSpPr>
              <p:cNvPr id="33" name="Teardrop 4">
                <a:extLst>
                  <a:ext uri="{FF2B5EF4-FFF2-40B4-BE49-F238E27FC236}">
                    <a16:creationId xmlns:a16="http://schemas.microsoft.com/office/drawing/2014/main" id="{AECB922D-11A7-6AA6-A617-DB9B5E9DB8E0}"/>
                  </a:ext>
                </a:extLst>
              </p:cNvPr>
              <p:cNvSpPr/>
              <p:nvPr/>
            </p:nvSpPr>
            <p:spPr>
              <a:xfrm rot="10800000">
                <a:off x="3970237" y="1678193"/>
                <a:ext cx="1091921" cy="1642943"/>
              </a:xfrm>
              <a:custGeom>
                <a:avLst/>
                <a:gdLst/>
                <a:ahLst/>
                <a:cxnLst/>
                <a:rect l="l" t="t" r="r" b="b"/>
                <a:pathLst>
                  <a:path w="1091921" h="1642943">
                    <a:moveTo>
                      <a:pt x="504056" y="1642943"/>
                    </a:moveTo>
                    <a:cubicBezTo>
                      <a:pt x="225674" y="1642943"/>
                      <a:pt x="0" y="1417269"/>
                      <a:pt x="0" y="1138887"/>
                    </a:cubicBezTo>
                    <a:cubicBezTo>
                      <a:pt x="0" y="894120"/>
                      <a:pt x="174465" y="690100"/>
                      <a:pt x="405888" y="644727"/>
                    </a:cubicBezTo>
                    <a:cubicBezTo>
                      <a:pt x="415871" y="637085"/>
                      <a:pt x="426805" y="631149"/>
                      <a:pt x="437891" y="625616"/>
                    </a:cubicBezTo>
                    <a:cubicBezTo>
                      <a:pt x="621825" y="533815"/>
                      <a:pt x="704331" y="158955"/>
                      <a:pt x="566414" y="0"/>
                    </a:cubicBezTo>
                    <a:cubicBezTo>
                      <a:pt x="1101455" y="231762"/>
                      <a:pt x="1193710" y="682767"/>
                      <a:pt x="996550" y="1248239"/>
                    </a:cubicBezTo>
                    <a:lnTo>
                      <a:pt x="990853" y="1263082"/>
                    </a:lnTo>
                    <a:cubicBezTo>
                      <a:pt x="937110" y="1481624"/>
                      <a:pt x="739422" y="1642943"/>
                      <a:pt x="504056" y="1642943"/>
                    </a:cubicBezTo>
                    <a:close/>
                  </a:path>
                </a:pathLst>
              </a:custGeom>
              <a:solidFill>
                <a:schemeClr val="accent5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ko-KR" altLang="en-US" sz="120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612E38B-90BE-759A-C187-4364E71AED03}"/>
                  </a:ext>
                </a:extLst>
              </p:cNvPr>
              <p:cNvSpPr/>
              <p:nvPr/>
            </p:nvSpPr>
            <p:spPr>
              <a:xfrm>
                <a:off x="4136683" y="1760831"/>
                <a:ext cx="842835" cy="842835"/>
              </a:xfrm>
              <a:prstGeom prst="ellipse">
                <a:avLst/>
              </a:prstGeom>
              <a:solidFill>
                <a:schemeClr val="accent5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ko-KR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A9C7269-0E3B-193E-A4A6-7B7A323D8602}"/>
                </a:ext>
              </a:extLst>
            </p:cNvPr>
            <p:cNvGrpSpPr/>
            <p:nvPr/>
          </p:nvGrpSpPr>
          <p:grpSpPr>
            <a:xfrm rot="20700000">
              <a:off x="3184574" y="1605569"/>
              <a:ext cx="1261779" cy="1898518"/>
              <a:chOff x="3954829" y="1674065"/>
              <a:chExt cx="1091921" cy="1642943"/>
            </a:xfrm>
          </p:grpSpPr>
          <p:sp>
            <p:nvSpPr>
              <p:cNvPr id="31" name="Teardrop 4">
                <a:extLst>
                  <a:ext uri="{FF2B5EF4-FFF2-40B4-BE49-F238E27FC236}">
                    <a16:creationId xmlns:a16="http://schemas.microsoft.com/office/drawing/2014/main" id="{62EDFEB5-30F4-B7EF-1893-01AD1168FCCE}"/>
                  </a:ext>
                </a:extLst>
              </p:cNvPr>
              <p:cNvSpPr/>
              <p:nvPr/>
            </p:nvSpPr>
            <p:spPr>
              <a:xfrm rot="10800000">
                <a:off x="3954829" y="1674065"/>
                <a:ext cx="1091921" cy="1642943"/>
              </a:xfrm>
              <a:custGeom>
                <a:avLst/>
                <a:gdLst/>
                <a:ahLst/>
                <a:cxnLst/>
                <a:rect l="l" t="t" r="r" b="b"/>
                <a:pathLst>
                  <a:path w="1091921" h="1642943">
                    <a:moveTo>
                      <a:pt x="504056" y="1642943"/>
                    </a:moveTo>
                    <a:cubicBezTo>
                      <a:pt x="225674" y="1642943"/>
                      <a:pt x="0" y="1417269"/>
                      <a:pt x="0" y="1138887"/>
                    </a:cubicBezTo>
                    <a:cubicBezTo>
                      <a:pt x="0" y="894120"/>
                      <a:pt x="174465" y="690100"/>
                      <a:pt x="405888" y="644727"/>
                    </a:cubicBezTo>
                    <a:cubicBezTo>
                      <a:pt x="415871" y="637085"/>
                      <a:pt x="426805" y="631149"/>
                      <a:pt x="437891" y="625616"/>
                    </a:cubicBezTo>
                    <a:cubicBezTo>
                      <a:pt x="621825" y="533815"/>
                      <a:pt x="704331" y="158955"/>
                      <a:pt x="566414" y="0"/>
                    </a:cubicBezTo>
                    <a:cubicBezTo>
                      <a:pt x="1101455" y="231762"/>
                      <a:pt x="1193710" y="682767"/>
                      <a:pt x="996550" y="1248239"/>
                    </a:cubicBezTo>
                    <a:lnTo>
                      <a:pt x="990853" y="1263082"/>
                    </a:lnTo>
                    <a:cubicBezTo>
                      <a:pt x="937110" y="1481624"/>
                      <a:pt x="739422" y="1642943"/>
                      <a:pt x="504056" y="1642943"/>
                    </a:cubicBez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ko-KR" altLang="en-US" sz="120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DE22697-3E6C-729D-F116-79EF1A497254}"/>
                  </a:ext>
                </a:extLst>
              </p:cNvPr>
              <p:cNvSpPr/>
              <p:nvPr/>
            </p:nvSpPr>
            <p:spPr>
              <a:xfrm>
                <a:off x="4121275" y="1756703"/>
                <a:ext cx="842835" cy="842835"/>
              </a:xfrm>
              <a:prstGeom prst="ellipse">
                <a:avLst/>
              </a:prstGeom>
              <a:solidFill>
                <a:schemeClr val="accent4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ko-KR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A12792-0BCB-E3D7-9F19-A8B9B7DBDE1B}"/>
                </a:ext>
              </a:extLst>
            </p:cNvPr>
            <p:cNvGrpSpPr/>
            <p:nvPr/>
          </p:nvGrpSpPr>
          <p:grpSpPr>
            <a:xfrm rot="17100000">
              <a:off x="2504054" y="3011231"/>
              <a:ext cx="1261779" cy="1898518"/>
              <a:chOff x="3880957" y="1643161"/>
              <a:chExt cx="1091921" cy="1642943"/>
            </a:xfrm>
          </p:grpSpPr>
          <p:sp>
            <p:nvSpPr>
              <p:cNvPr id="29" name="Teardrop 4">
                <a:extLst>
                  <a:ext uri="{FF2B5EF4-FFF2-40B4-BE49-F238E27FC236}">
                    <a16:creationId xmlns:a16="http://schemas.microsoft.com/office/drawing/2014/main" id="{2D66478B-80E7-8BEB-1F79-2C01733663E5}"/>
                  </a:ext>
                </a:extLst>
              </p:cNvPr>
              <p:cNvSpPr/>
              <p:nvPr/>
            </p:nvSpPr>
            <p:spPr>
              <a:xfrm rot="10800000">
                <a:off x="3880957" y="1643161"/>
                <a:ext cx="1091921" cy="1642943"/>
              </a:xfrm>
              <a:custGeom>
                <a:avLst/>
                <a:gdLst/>
                <a:ahLst/>
                <a:cxnLst/>
                <a:rect l="l" t="t" r="r" b="b"/>
                <a:pathLst>
                  <a:path w="1091921" h="1642943">
                    <a:moveTo>
                      <a:pt x="504056" y="1642943"/>
                    </a:moveTo>
                    <a:cubicBezTo>
                      <a:pt x="225674" y="1642943"/>
                      <a:pt x="0" y="1417269"/>
                      <a:pt x="0" y="1138887"/>
                    </a:cubicBezTo>
                    <a:cubicBezTo>
                      <a:pt x="0" y="894120"/>
                      <a:pt x="174465" y="690100"/>
                      <a:pt x="405888" y="644727"/>
                    </a:cubicBezTo>
                    <a:cubicBezTo>
                      <a:pt x="415871" y="637085"/>
                      <a:pt x="426805" y="631149"/>
                      <a:pt x="437891" y="625616"/>
                    </a:cubicBezTo>
                    <a:cubicBezTo>
                      <a:pt x="621825" y="533815"/>
                      <a:pt x="704331" y="158955"/>
                      <a:pt x="566414" y="0"/>
                    </a:cubicBezTo>
                    <a:cubicBezTo>
                      <a:pt x="1101455" y="231762"/>
                      <a:pt x="1193710" y="682767"/>
                      <a:pt x="996550" y="1248239"/>
                    </a:cubicBezTo>
                    <a:lnTo>
                      <a:pt x="990853" y="1263082"/>
                    </a:lnTo>
                    <a:cubicBezTo>
                      <a:pt x="937110" y="1481624"/>
                      <a:pt x="739422" y="1642943"/>
                      <a:pt x="504056" y="1642943"/>
                    </a:cubicBezTo>
                    <a:close/>
                  </a:path>
                </a:pathLst>
              </a:custGeom>
              <a:solidFill>
                <a:schemeClr val="accent3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ko-KR" altLang="en-US" sz="120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E6F38E9-22DC-AD36-FB59-7E0254F11F81}"/>
                  </a:ext>
                </a:extLst>
              </p:cNvPr>
              <p:cNvSpPr/>
              <p:nvPr/>
            </p:nvSpPr>
            <p:spPr>
              <a:xfrm>
                <a:off x="4047404" y="1725799"/>
                <a:ext cx="842835" cy="842835"/>
              </a:xfrm>
              <a:prstGeom prst="ellipse">
                <a:avLst/>
              </a:prstGeom>
              <a:solidFill>
                <a:schemeClr val="accent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ko-KR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534297-2FE7-7E59-F049-98908E1F2298}"/>
                </a:ext>
              </a:extLst>
            </p:cNvPr>
            <p:cNvGrpSpPr/>
            <p:nvPr/>
          </p:nvGrpSpPr>
          <p:grpSpPr>
            <a:xfrm rot="12600000">
              <a:off x="3694237" y="4258261"/>
              <a:ext cx="1261779" cy="1898518"/>
              <a:chOff x="3906991" y="1595327"/>
              <a:chExt cx="1091921" cy="1642943"/>
            </a:xfrm>
          </p:grpSpPr>
          <p:sp>
            <p:nvSpPr>
              <p:cNvPr id="27" name="Teardrop 4">
                <a:extLst>
                  <a:ext uri="{FF2B5EF4-FFF2-40B4-BE49-F238E27FC236}">
                    <a16:creationId xmlns:a16="http://schemas.microsoft.com/office/drawing/2014/main" id="{E3A6F5DF-56CB-E7EB-8247-B496B400982D}"/>
                  </a:ext>
                </a:extLst>
              </p:cNvPr>
              <p:cNvSpPr/>
              <p:nvPr/>
            </p:nvSpPr>
            <p:spPr>
              <a:xfrm rot="10800000">
                <a:off x="3906991" y="1595327"/>
                <a:ext cx="1091921" cy="1642943"/>
              </a:xfrm>
              <a:custGeom>
                <a:avLst/>
                <a:gdLst/>
                <a:ahLst/>
                <a:cxnLst/>
                <a:rect l="l" t="t" r="r" b="b"/>
                <a:pathLst>
                  <a:path w="1091921" h="1642943">
                    <a:moveTo>
                      <a:pt x="504056" y="1642943"/>
                    </a:moveTo>
                    <a:cubicBezTo>
                      <a:pt x="225674" y="1642943"/>
                      <a:pt x="0" y="1417269"/>
                      <a:pt x="0" y="1138887"/>
                    </a:cubicBezTo>
                    <a:cubicBezTo>
                      <a:pt x="0" y="894120"/>
                      <a:pt x="174465" y="690100"/>
                      <a:pt x="405888" y="644727"/>
                    </a:cubicBezTo>
                    <a:cubicBezTo>
                      <a:pt x="415871" y="637085"/>
                      <a:pt x="426805" y="631149"/>
                      <a:pt x="437891" y="625616"/>
                    </a:cubicBezTo>
                    <a:cubicBezTo>
                      <a:pt x="621825" y="533815"/>
                      <a:pt x="704331" y="158955"/>
                      <a:pt x="566414" y="0"/>
                    </a:cubicBezTo>
                    <a:cubicBezTo>
                      <a:pt x="1101455" y="231762"/>
                      <a:pt x="1193710" y="682767"/>
                      <a:pt x="996550" y="1248239"/>
                    </a:cubicBezTo>
                    <a:lnTo>
                      <a:pt x="990853" y="1263082"/>
                    </a:lnTo>
                    <a:cubicBezTo>
                      <a:pt x="937110" y="1481624"/>
                      <a:pt x="739422" y="1642943"/>
                      <a:pt x="504056" y="1642943"/>
                    </a:cubicBezTo>
                    <a:close/>
                  </a:path>
                </a:pathLst>
              </a:cu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ko-KR" altLang="en-US" sz="120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A7227C5-36C5-4F32-C0A8-47AFFEC4089B}"/>
                  </a:ext>
                </a:extLst>
              </p:cNvPr>
              <p:cNvSpPr/>
              <p:nvPr/>
            </p:nvSpPr>
            <p:spPr>
              <a:xfrm>
                <a:off x="4073437" y="1677965"/>
                <a:ext cx="842835" cy="842835"/>
              </a:xfrm>
              <a:prstGeom prst="ellipse">
                <a:avLst/>
              </a:prstGeom>
              <a:solidFill>
                <a:schemeClr val="accent2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ko-KR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AC0B46C-943E-0667-91E3-7F85D410003F}"/>
                </a:ext>
              </a:extLst>
            </p:cNvPr>
            <p:cNvGrpSpPr/>
            <p:nvPr/>
          </p:nvGrpSpPr>
          <p:grpSpPr>
            <a:xfrm rot="7200000">
              <a:off x="5337319" y="3276515"/>
              <a:ext cx="1261779" cy="1898518"/>
              <a:chOff x="3983024" y="1653099"/>
              <a:chExt cx="1091921" cy="1642943"/>
            </a:xfrm>
          </p:grpSpPr>
          <p:sp>
            <p:nvSpPr>
              <p:cNvPr id="25" name="Teardrop 4">
                <a:extLst>
                  <a:ext uri="{FF2B5EF4-FFF2-40B4-BE49-F238E27FC236}">
                    <a16:creationId xmlns:a16="http://schemas.microsoft.com/office/drawing/2014/main" id="{5AFA5AF3-6268-F287-E42F-A8F71F2E34BB}"/>
                  </a:ext>
                </a:extLst>
              </p:cNvPr>
              <p:cNvSpPr/>
              <p:nvPr/>
            </p:nvSpPr>
            <p:spPr>
              <a:xfrm rot="10800000">
                <a:off x="3983024" y="1653099"/>
                <a:ext cx="1091921" cy="1642943"/>
              </a:xfrm>
              <a:custGeom>
                <a:avLst/>
                <a:gdLst/>
                <a:ahLst/>
                <a:cxnLst/>
                <a:rect l="l" t="t" r="r" b="b"/>
                <a:pathLst>
                  <a:path w="1091921" h="1642943">
                    <a:moveTo>
                      <a:pt x="504056" y="1642943"/>
                    </a:moveTo>
                    <a:cubicBezTo>
                      <a:pt x="225674" y="1642943"/>
                      <a:pt x="0" y="1417269"/>
                      <a:pt x="0" y="1138887"/>
                    </a:cubicBezTo>
                    <a:cubicBezTo>
                      <a:pt x="0" y="894120"/>
                      <a:pt x="174465" y="690100"/>
                      <a:pt x="405888" y="644727"/>
                    </a:cubicBezTo>
                    <a:cubicBezTo>
                      <a:pt x="415871" y="637085"/>
                      <a:pt x="426805" y="631149"/>
                      <a:pt x="437891" y="625616"/>
                    </a:cubicBezTo>
                    <a:cubicBezTo>
                      <a:pt x="621825" y="533815"/>
                      <a:pt x="704331" y="158955"/>
                      <a:pt x="566414" y="0"/>
                    </a:cubicBezTo>
                    <a:cubicBezTo>
                      <a:pt x="1101455" y="231762"/>
                      <a:pt x="1193710" y="682767"/>
                      <a:pt x="996550" y="1248239"/>
                    </a:cubicBezTo>
                    <a:lnTo>
                      <a:pt x="990853" y="1263082"/>
                    </a:lnTo>
                    <a:cubicBezTo>
                      <a:pt x="937110" y="1481624"/>
                      <a:pt x="739422" y="1642943"/>
                      <a:pt x="504056" y="1642943"/>
                    </a:cubicBezTo>
                    <a:close/>
                  </a:path>
                </a:pathLst>
              </a:cu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ko-KR" altLang="en-US" sz="120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4EF6BC2-5E0A-DEF2-20B6-B0F002B65AD6}"/>
                  </a:ext>
                </a:extLst>
              </p:cNvPr>
              <p:cNvSpPr/>
              <p:nvPr/>
            </p:nvSpPr>
            <p:spPr>
              <a:xfrm>
                <a:off x="4149466" y="1735740"/>
                <a:ext cx="842835" cy="842835"/>
              </a:xfrm>
              <a:prstGeom prst="ellipse">
                <a:avLst/>
              </a:prstGeom>
              <a:solidFill>
                <a:schemeClr val="accent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ko-KR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lt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44812B-95BE-FDB6-9000-C348335F15C8}"/>
              </a:ext>
            </a:extLst>
          </p:cNvPr>
          <p:cNvGrpSpPr/>
          <p:nvPr/>
        </p:nvGrpSpPr>
        <p:grpSpPr>
          <a:xfrm>
            <a:off x="732930" y="3281320"/>
            <a:ext cx="3014929" cy="861775"/>
            <a:chOff x="819819" y="3646109"/>
            <a:chExt cx="1906666" cy="861775"/>
          </a:xfrm>
          <a:noFill/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D10E72A-C44C-7870-A80B-28634DCBF872}"/>
                </a:ext>
              </a:extLst>
            </p:cNvPr>
            <p:cNvSpPr txBox="1"/>
            <p:nvPr/>
          </p:nvSpPr>
          <p:spPr>
            <a:xfrm>
              <a:off x="819821" y="3646109"/>
              <a:ext cx="1906664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Prototype</a:t>
              </a:r>
              <a:endParaRPr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76A4B5E-55DD-4A9B-D939-3F8D0863D650}"/>
                </a:ext>
              </a:extLst>
            </p:cNvPr>
            <p:cNvSpPr txBox="1"/>
            <p:nvPr/>
          </p:nvSpPr>
          <p:spPr>
            <a:xfrm>
              <a:off x="819819" y="3923109"/>
              <a:ext cx="1906663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sz="1600" dirty="0">
                  <a:effectLst/>
                  <a:latin typeface="+mj-lt"/>
                  <a:ea typeface="MS Mincho" panose="02020609040205080304" pitchFamily="49" charset="-128"/>
                  <a:cs typeface="Times New Roman" panose="02020603050405020304" pitchFamily="18" charset="0"/>
                </a:rPr>
                <a:t>Build tangible representations for a subset of ideas</a:t>
              </a:r>
              <a:endParaRPr lang="ko-KR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90DBCE0-434E-A094-39C7-F31E4D4AD11B}"/>
              </a:ext>
            </a:extLst>
          </p:cNvPr>
          <p:cNvGrpSpPr/>
          <p:nvPr/>
        </p:nvGrpSpPr>
        <p:grpSpPr>
          <a:xfrm>
            <a:off x="732931" y="1572658"/>
            <a:ext cx="3948992" cy="1107997"/>
            <a:chOff x="819819" y="3646109"/>
            <a:chExt cx="1906666" cy="1107997"/>
          </a:xfrm>
          <a:noFill/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5F5F00A-FE69-FA6F-27DB-F246E49B2D16}"/>
                </a:ext>
              </a:extLst>
            </p:cNvPr>
            <p:cNvSpPr txBox="1"/>
            <p:nvPr/>
          </p:nvSpPr>
          <p:spPr>
            <a:xfrm>
              <a:off x="819821" y="3646109"/>
              <a:ext cx="1906664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Test</a:t>
              </a:r>
              <a:endParaRPr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9B716EE-CA33-9A85-E29A-0AA7404FB5E2}"/>
                </a:ext>
              </a:extLst>
            </p:cNvPr>
            <p:cNvSpPr txBox="1"/>
            <p:nvPr/>
          </p:nvSpPr>
          <p:spPr>
            <a:xfrm>
              <a:off x="819819" y="3923109"/>
              <a:ext cx="1906663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sz="1600" dirty="0">
                  <a:effectLst/>
                  <a:latin typeface="+mj-lt"/>
                  <a:ea typeface="MS Mincho" panose="02020609040205080304" pitchFamily="49" charset="-128"/>
                  <a:cs typeface="Times New Roman" panose="02020603050405020304" pitchFamily="18" charset="0"/>
                </a:rPr>
                <a:t>Try out the prototypes with users to gather feedback and refine solutions</a:t>
              </a:r>
              <a:endParaRPr lang="ko-KR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F5363A7-0C1D-FAAA-E368-8E07D90C6D64}"/>
              </a:ext>
            </a:extLst>
          </p:cNvPr>
          <p:cNvGrpSpPr/>
          <p:nvPr/>
        </p:nvGrpSpPr>
        <p:grpSpPr>
          <a:xfrm>
            <a:off x="894080" y="4989982"/>
            <a:ext cx="4112897" cy="861775"/>
            <a:chOff x="819819" y="3646109"/>
            <a:chExt cx="1906666" cy="861775"/>
          </a:xfrm>
          <a:noFill/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89F31F-5DC9-DAD6-5BC1-57689FF463B5}"/>
                </a:ext>
              </a:extLst>
            </p:cNvPr>
            <p:cNvSpPr txBox="1"/>
            <p:nvPr/>
          </p:nvSpPr>
          <p:spPr>
            <a:xfrm>
              <a:off x="819821" y="3646109"/>
              <a:ext cx="1906664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Ideate</a:t>
              </a:r>
              <a:endParaRPr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64206ED-0AC3-C91E-CE47-267EFC29F288}"/>
                </a:ext>
              </a:extLst>
            </p:cNvPr>
            <p:cNvSpPr txBox="1"/>
            <p:nvPr/>
          </p:nvSpPr>
          <p:spPr>
            <a:xfrm>
              <a:off x="819819" y="3923109"/>
              <a:ext cx="1906663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en-US" sz="1600" dirty="0">
                  <a:effectLst/>
                  <a:latin typeface="+mj-lt"/>
                  <a:ea typeface="MS Mincho" panose="02020609040205080304" pitchFamily="49" charset="-128"/>
                  <a:cs typeface="Times New Roman" panose="02020603050405020304" pitchFamily="18" charset="0"/>
                </a:rPr>
                <a:t>Generate a wide range of ideas and potential solutions</a:t>
              </a:r>
              <a:endParaRPr lang="ko-KR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E26F45-767A-EE22-5689-27DE54229AB8}"/>
              </a:ext>
            </a:extLst>
          </p:cNvPr>
          <p:cNvGrpSpPr/>
          <p:nvPr/>
        </p:nvGrpSpPr>
        <p:grpSpPr>
          <a:xfrm>
            <a:off x="8381802" y="4135651"/>
            <a:ext cx="3220917" cy="861775"/>
            <a:chOff x="819819" y="3646109"/>
            <a:chExt cx="1906666" cy="861775"/>
          </a:xfrm>
          <a:noFill/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1F91F6C-C92C-7FCC-C273-762DDD82F35E}"/>
                </a:ext>
              </a:extLst>
            </p:cNvPr>
            <p:cNvSpPr txBox="1"/>
            <p:nvPr/>
          </p:nvSpPr>
          <p:spPr>
            <a:xfrm>
              <a:off x="819821" y="3646109"/>
              <a:ext cx="1906664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Define</a:t>
              </a:r>
              <a:endParaRPr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272F2A5-7D95-5367-E201-4A41C2CAA0F3}"/>
                </a:ext>
              </a:extLst>
            </p:cNvPr>
            <p:cNvSpPr txBox="1"/>
            <p:nvPr/>
          </p:nvSpPr>
          <p:spPr>
            <a:xfrm>
              <a:off x="819819" y="3923109"/>
              <a:ext cx="1906663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en-US" sz="1600" dirty="0">
                  <a:effectLst/>
                  <a:latin typeface="+mj-lt"/>
                  <a:ea typeface="MS Mincho" panose="02020609040205080304" pitchFamily="49" charset="-128"/>
                  <a:cs typeface="Times New Roman" panose="02020603050405020304" pitchFamily="18" charset="0"/>
                </a:rPr>
                <a:t>Clearly articulate the problem to be solved</a:t>
              </a:r>
              <a:endParaRPr lang="ko-KR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E190574-A602-CE89-4482-CD152C58F14B}"/>
              </a:ext>
            </a:extLst>
          </p:cNvPr>
          <p:cNvGrpSpPr/>
          <p:nvPr/>
        </p:nvGrpSpPr>
        <p:grpSpPr>
          <a:xfrm>
            <a:off x="7989262" y="2426989"/>
            <a:ext cx="3613458" cy="1107997"/>
            <a:chOff x="819819" y="3646109"/>
            <a:chExt cx="1906666" cy="1107997"/>
          </a:xfrm>
          <a:noFill/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23152B2-3A6F-E13D-5887-A8B9F207265C}"/>
                </a:ext>
              </a:extLst>
            </p:cNvPr>
            <p:cNvSpPr txBox="1"/>
            <p:nvPr/>
          </p:nvSpPr>
          <p:spPr>
            <a:xfrm>
              <a:off x="819821" y="3646109"/>
              <a:ext cx="1906664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en-US" altLang="ko-KR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Empathize</a:t>
              </a:r>
              <a:endParaRPr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D1D0662-B7C8-4257-AC80-BE08B48B9F51}"/>
                </a:ext>
              </a:extLst>
            </p:cNvPr>
            <p:cNvSpPr txBox="1"/>
            <p:nvPr/>
          </p:nvSpPr>
          <p:spPr>
            <a:xfrm>
              <a:off x="819819" y="3923109"/>
              <a:ext cx="1906663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en-US" sz="1600" dirty="0">
                  <a:effectLst/>
                  <a:latin typeface="+mj-lt"/>
                  <a:ea typeface="MS Mincho" panose="02020609040205080304" pitchFamily="49" charset="-128"/>
                  <a:cs typeface="Times New Roman" panose="02020603050405020304" pitchFamily="18" charset="0"/>
                </a:rPr>
                <a:t>Understand the needs, experiences, and challenges of the users</a:t>
              </a:r>
              <a:endParaRPr lang="ko-KR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4" name="Graphic 3" descr="Clipboard Mixed with solid fill">
            <a:extLst>
              <a:ext uri="{FF2B5EF4-FFF2-40B4-BE49-F238E27FC236}">
                <a16:creationId xmlns:a16="http://schemas.microsoft.com/office/drawing/2014/main" id="{F0F972E0-F205-FF6A-4561-E686BB2DF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8420" y="1989049"/>
            <a:ext cx="513465" cy="513465"/>
          </a:xfrm>
          <a:prstGeom prst="rect">
            <a:avLst/>
          </a:prstGeom>
        </p:spPr>
      </p:pic>
      <p:pic>
        <p:nvPicPr>
          <p:cNvPr id="9" name="Graphic 8" descr="Teacher with solid fill">
            <a:extLst>
              <a:ext uri="{FF2B5EF4-FFF2-40B4-BE49-F238E27FC236}">
                <a16:creationId xmlns:a16="http://schemas.microsoft.com/office/drawing/2014/main" id="{619DE7DA-9F2F-3370-AB1B-A9B677ACE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44910" y="4135165"/>
            <a:ext cx="484415" cy="484415"/>
          </a:xfrm>
          <a:prstGeom prst="rect">
            <a:avLst/>
          </a:prstGeom>
        </p:spPr>
      </p:pic>
      <p:pic>
        <p:nvPicPr>
          <p:cNvPr id="11" name="Graphic 10" descr="Angel face with solid fill with solid fill">
            <a:extLst>
              <a:ext uri="{FF2B5EF4-FFF2-40B4-BE49-F238E27FC236}">
                <a16:creationId xmlns:a16="http://schemas.microsoft.com/office/drawing/2014/main" id="{6EF45774-BC09-7429-C5DB-77F3BB35F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73945" y="2435115"/>
            <a:ext cx="491877" cy="491877"/>
          </a:xfrm>
          <a:prstGeom prst="rect">
            <a:avLst/>
          </a:prstGeom>
        </p:spPr>
      </p:pic>
      <p:pic>
        <p:nvPicPr>
          <p:cNvPr id="56" name="Graphic 55" descr="Lightbulb and gear with solid fill">
            <a:extLst>
              <a:ext uri="{FF2B5EF4-FFF2-40B4-BE49-F238E27FC236}">
                <a16:creationId xmlns:a16="http://schemas.microsoft.com/office/drawing/2014/main" id="{145943A7-DAFD-4C06-97DF-A27646B9A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88776" y="5058081"/>
            <a:ext cx="531397" cy="531397"/>
          </a:xfrm>
          <a:prstGeom prst="rect">
            <a:avLst/>
          </a:prstGeom>
        </p:spPr>
      </p:pic>
      <p:pic>
        <p:nvPicPr>
          <p:cNvPr id="58" name="Graphic 57" descr="Normal Distribution with solid fill">
            <a:extLst>
              <a:ext uri="{FF2B5EF4-FFF2-40B4-BE49-F238E27FC236}">
                <a16:creationId xmlns:a16="http://schemas.microsoft.com/office/drawing/2014/main" id="{65C3D505-F710-F794-C1CA-824F2F8F62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63382" y="3487728"/>
            <a:ext cx="531658" cy="53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90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30C80-DA25-C64B-BE21-373F35A5E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Design Thinking to Project Management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7B165E-AD56-5E43-AC4D-FA4312381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FA9D-B403-BA4D-B1B4-BCAA70F90534}" type="datetime3">
              <a:rPr lang="en-US" smtClean="0"/>
              <a:t>23 July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0A17F2-52AA-1243-82DE-735B9FC1F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EMBRACING DESIGN THINKING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A736B3-902F-AC44-BD0C-4A8AD9E6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5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8B981-E964-BAE4-8BEF-C939AB7F3EFB}"/>
              </a:ext>
            </a:extLst>
          </p:cNvPr>
          <p:cNvSpPr txBox="1"/>
          <p:nvPr/>
        </p:nvSpPr>
        <p:spPr>
          <a:xfrm>
            <a:off x="4892856" y="3639950"/>
            <a:ext cx="1061986" cy="646331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en-US" altLang="ko-KR" sz="1400" b="1" dirty="0">
                <a:cs typeface="Arial" pitchFamily="34" charset="0"/>
              </a:rPr>
              <a:t>Integration into DT &amp; PM</a:t>
            </a:r>
            <a:endParaRPr lang="ko-KR" altLang="en-US" sz="1400" b="1" dirty="0"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3556EE-F6CC-BC77-96A5-FCE38E1C715E}"/>
              </a:ext>
            </a:extLst>
          </p:cNvPr>
          <p:cNvSpPr txBox="1"/>
          <p:nvPr/>
        </p:nvSpPr>
        <p:spPr>
          <a:xfrm>
            <a:off x="6461141" y="3750760"/>
            <a:ext cx="871834" cy="430887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en-US" altLang="ko-KR" sz="1400" b="1" dirty="0">
                <a:cs typeface="Arial" pitchFamily="34" charset="0"/>
              </a:rPr>
              <a:t>Case Studies</a:t>
            </a:r>
            <a:endParaRPr lang="ko-KR" altLang="en-US" sz="1400" b="1" dirty="0">
              <a:cs typeface="Arial" pitchFamily="34" charset="0"/>
            </a:endParaRPr>
          </a:p>
        </p:txBody>
      </p:sp>
      <p:grpSp>
        <p:nvGrpSpPr>
          <p:cNvPr id="20" name="Group 31">
            <a:extLst>
              <a:ext uri="{FF2B5EF4-FFF2-40B4-BE49-F238E27FC236}">
                <a16:creationId xmlns:a16="http://schemas.microsoft.com/office/drawing/2014/main" id="{46ADD3F6-CFD6-EAE4-40A2-99C4D98A0C56}"/>
              </a:ext>
            </a:extLst>
          </p:cNvPr>
          <p:cNvGrpSpPr/>
          <p:nvPr/>
        </p:nvGrpSpPr>
        <p:grpSpPr>
          <a:xfrm>
            <a:off x="782111" y="5003867"/>
            <a:ext cx="3123488" cy="926727"/>
            <a:chOff x="575693" y="4067337"/>
            <a:chExt cx="1625933" cy="108394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15F640B-865A-7C92-F96E-6464E99B399B}"/>
                </a:ext>
              </a:extLst>
            </p:cNvPr>
            <p:cNvSpPr txBox="1"/>
            <p:nvPr/>
          </p:nvSpPr>
          <p:spPr>
            <a:xfrm>
              <a:off x="578400" y="4395301"/>
              <a:ext cx="1617335" cy="755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Foster a culture of innovation and creativity through ideation sessions, prototyping and feedback.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333F14-C036-5A24-3399-32FAEB67C458}"/>
                </a:ext>
              </a:extLst>
            </p:cNvPr>
            <p:cNvSpPr txBox="1"/>
            <p:nvPr/>
          </p:nvSpPr>
          <p:spPr>
            <a:xfrm>
              <a:off x="575693" y="4067337"/>
              <a:ext cx="1625933" cy="35999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Problem-solving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3" name="Group 44">
            <a:extLst>
              <a:ext uri="{FF2B5EF4-FFF2-40B4-BE49-F238E27FC236}">
                <a16:creationId xmlns:a16="http://schemas.microsoft.com/office/drawing/2014/main" id="{B7CE7E0F-71BD-1A0C-1B41-678FDC702935}"/>
              </a:ext>
            </a:extLst>
          </p:cNvPr>
          <p:cNvGrpSpPr/>
          <p:nvPr/>
        </p:nvGrpSpPr>
        <p:grpSpPr>
          <a:xfrm>
            <a:off x="782111" y="3499751"/>
            <a:ext cx="3123488" cy="742061"/>
            <a:chOff x="575693" y="4067337"/>
            <a:chExt cx="1625933" cy="86794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CF0498C-B659-A567-CA29-987A12D91737}"/>
                </a:ext>
              </a:extLst>
            </p:cNvPr>
            <p:cNvSpPr txBox="1"/>
            <p:nvPr/>
          </p:nvSpPr>
          <p:spPr>
            <a:xfrm>
              <a:off x="578400" y="4395301"/>
              <a:ext cx="1617335" cy="539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Use empathy and user feedback to identify potential risks and develop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11398D-3966-4AD5-5241-57299A755DD3}"/>
                </a:ext>
              </a:extLst>
            </p:cNvPr>
            <p:cNvSpPr txBox="1"/>
            <p:nvPr/>
          </p:nvSpPr>
          <p:spPr>
            <a:xfrm>
              <a:off x="575693" y="4067337"/>
              <a:ext cx="1625933" cy="35999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Risk Management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48">
            <a:extLst>
              <a:ext uri="{FF2B5EF4-FFF2-40B4-BE49-F238E27FC236}">
                <a16:creationId xmlns:a16="http://schemas.microsoft.com/office/drawing/2014/main" id="{E28B8E3A-7ED3-1F47-F7CA-48FDF5C96AA3}"/>
              </a:ext>
            </a:extLst>
          </p:cNvPr>
          <p:cNvGrpSpPr/>
          <p:nvPr/>
        </p:nvGrpSpPr>
        <p:grpSpPr>
          <a:xfrm>
            <a:off x="782111" y="1995640"/>
            <a:ext cx="3123488" cy="926727"/>
            <a:chOff x="575693" y="4067337"/>
            <a:chExt cx="1625933" cy="108394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79A6B14-26A4-0E2E-7B07-7672FD2F852E}"/>
                </a:ext>
              </a:extLst>
            </p:cNvPr>
            <p:cNvSpPr txBox="1"/>
            <p:nvPr/>
          </p:nvSpPr>
          <p:spPr>
            <a:xfrm>
              <a:off x="578400" y="4395301"/>
              <a:ext cx="1617335" cy="755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Engage stakeholders early and often to understand their needs and expectations.</a:t>
              </a:r>
              <a:b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0806F2-8104-58C8-1B21-3FD65835DDC0}"/>
                </a:ext>
              </a:extLst>
            </p:cNvPr>
            <p:cNvSpPr txBox="1"/>
            <p:nvPr/>
          </p:nvSpPr>
          <p:spPr>
            <a:xfrm>
              <a:off x="575693" y="4067337"/>
              <a:ext cx="1625933" cy="35999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Project Planning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12">
            <a:extLst>
              <a:ext uri="{FF2B5EF4-FFF2-40B4-BE49-F238E27FC236}">
                <a16:creationId xmlns:a16="http://schemas.microsoft.com/office/drawing/2014/main" id="{E07C5E98-A824-8DC6-A616-9E0A75E1873B}"/>
              </a:ext>
            </a:extLst>
          </p:cNvPr>
          <p:cNvGrpSpPr/>
          <p:nvPr/>
        </p:nvGrpSpPr>
        <p:grpSpPr>
          <a:xfrm>
            <a:off x="4706890" y="3432354"/>
            <a:ext cx="1656530" cy="1079111"/>
            <a:chOff x="975964" y="2350490"/>
            <a:chExt cx="3454138" cy="2299893"/>
          </a:xfrm>
          <a:solidFill>
            <a:schemeClr val="accent1"/>
          </a:solidFill>
        </p:grpSpPr>
        <p:sp>
          <p:nvSpPr>
            <p:cNvPr id="30" name="Block Arc 2">
              <a:extLst>
                <a:ext uri="{FF2B5EF4-FFF2-40B4-BE49-F238E27FC236}">
                  <a16:creationId xmlns:a16="http://schemas.microsoft.com/office/drawing/2014/main" id="{894FD2DD-7864-DAB1-C3DD-DD80F935E39B}"/>
                </a:ext>
              </a:extLst>
            </p:cNvPr>
            <p:cNvSpPr/>
            <p:nvPr/>
          </p:nvSpPr>
          <p:spPr>
            <a:xfrm rot="16200000">
              <a:off x="975964" y="2350491"/>
              <a:ext cx="2299892" cy="2299892"/>
            </a:xfrm>
            <a:prstGeom prst="blockArc">
              <a:avLst>
                <a:gd name="adj1" fmla="val 10800000"/>
                <a:gd name="adj2" fmla="val 85088"/>
                <a:gd name="adj3" fmla="val 1094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Rectangle 3">
              <a:extLst>
                <a:ext uri="{FF2B5EF4-FFF2-40B4-BE49-F238E27FC236}">
                  <a16:creationId xmlns:a16="http://schemas.microsoft.com/office/drawing/2014/main" id="{D8C4BA65-47CF-4B56-7753-23440C68E0D8}"/>
                </a:ext>
              </a:extLst>
            </p:cNvPr>
            <p:cNvSpPr/>
            <p:nvPr/>
          </p:nvSpPr>
          <p:spPr>
            <a:xfrm>
              <a:off x="2088723" y="2350490"/>
              <a:ext cx="1070154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id="{74D1D495-631F-F5D6-528E-972A2A74E439}"/>
                </a:ext>
              </a:extLst>
            </p:cNvPr>
            <p:cNvSpPr/>
            <p:nvPr/>
          </p:nvSpPr>
          <p:spPr>
            <a:xfrm>
              <a:off x="2069857" y="4398383"/>
              <a:ext cx="1337692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Block Arc 13">
              <a:extLst>
                <a:ext uri="{FF2B5EF4-FFF2-40B4-BE49-F238E27FC236}">
                  <a16:creationId xmlns:a16="http://schemas.microsoft.com/office/drawing/2014/main" id="{A539093E-6991-33F5-F0DD-601822419EA1}"/>
                </a:ext>
              </a:extLst>
            </p:cNvPr>
            <p:cNvSpPr/>
            <p:nvPr/>
          </p:nvSpPr>
          <p:spPr>
            <a:xfrm rot="5400000" flipH="1">
              <a:off x="3177261" y="2302812"/>
              <a:ext cx="1078511" cy="1173871"/>
            </a:xfrm>
            <a:custGeom>
              <a:avLst/>
              <a:gdLst/>
              <a:ahLst/>
              <a:cxnLst/>
              <a:rect l="l" t="t" r="r" b="b"/>
              <a:pathLst>
                <a:path w="1078511" h="1173870">
                  <a:moveTo>
                    <a:pt x="1078158" y="1173870"/>
                  </a:moveTo>
                  <a:cubicBezTo>
                    <a:pt x="1088410" y="759770"/>
                    <a:pt x="875156" y="372156"/>
                    <a:pt x="519891" y="159151"/>
                  </a:cubicBezTo>
                  <a:cubicBezTo>
                    <a:pt x="359243" y="62832"/>
                    <a:pt x="180784" y="8948"/>
                    <a:pt x="0" y="0"/>
                  </a:cubicBezTo>
                  <a:lnTo>
                    <a:pt x="0" y="251968"/>
                  </a:lnTo>
                  <a:cubicBezTo>
                    <a:pt x="135880" y="260907"/>
                    <a:pt x="269609" y="302617"/>
                    <a:pt x="390438" y="375062"/>
                  </a:cubicBezTo>
                  <a:cubicBezTo>
                    <a:pt x="667928" y="541436"/>
                    <a:pt x="834496" y="844193"/>
                    <a:pt x="826489" y="11676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Right Triangle 10">
              <a:extLst>
                <a:ext uri="{FF2B5EF4-FFF2-40B4-BE49-F238E27FC236}">
                  <a16:creationId xmlns:a16="http://schemas.microsoft.com/office/drawing/2014/main" id="{278E1142-9406-AADA-879F-F4318BD1D9B9}"/>
                </a:ext>
              </a:extLst>
            </p:cNvPr>
            <p:cNvSpPr/>
            <p:nvPr/>
          </p:nvSpPr>
          <p:spPr>
            <a:xfrm rot="18900000">
              <a:off x="3971844" y="3190724"/>
              <a:ext cx="458258" cy="45825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35" name="Group 36">
            <a:extLst>
              <a:ext uri="{FF2B5EF4-FFF2-40B4-BE49-F238E27FC236}">
                <a16:creationId xmlns:a16="http://schemas.microsoft.com/office/drawing/2014/main" id="{3B63ACE7-80AF-8901-893D-108D54D67447}"/>
              </a:ext>
            </a:extLst>
          </p:cNvPr>
          <p:cNvGrpSpPr/>
          <p:nvPr/>
        </p:nvGrpSpPr>
        <p:grpSpPr>
          <a:xfrm rot="10800000">
            <a:off x="5821904" y="3432353"/>
            <a:ext cx="1636373" cy="1079111"/>
            <a:chOff x="975964" y="2350490"/>
            <a:chExt cx="3454138" cy="2299893"/>
          </a:xfrm>
          <a:solidFill>
            <a:schemeClr val="accent2"/>
          </a:solidFill>
        </p:grpSpPr>
        <p:sp>
          <p:nvSpPr>
            <p:cNvPr id="36" name="Block Arc 37">
              <a:extLst>
                <a:ext uri="{FF2B5EF4-FFF2-40B4-BE49-F238E27FC236}">
                  <a16:creationId xmlns:a16="http://schemas.microsoft.com/office/drawing/2014/main" id="{2D2C5953-B9E7-E8F8-9929-741028B507DE}"/>
                </a:ext>
              </a:extLst>
            </p:cNvPr>
            <p:cNvSpPr/>
            <p:nvPr/>
          </p:nvSpPr>
          <p:spPr>
            <a:xfrm rot="16200000">
              <a:off x="975964" y="2350491"/>
              <a:ext cx="2299892" cy="2299892"/>
            </a:xfrm>
            <a:prstGeom prst="blockArc">
              <a:avLst>
                <a:gd name="adj1" fmla="val 10800000"/>
                <a:gd name="adj2" fmla="val 85088"/>
                <a:gd name="adj3" fmla="val 1094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Rectangle 38">
              <a:extLst>
                <a:ext uri="{FF2B5EF4-FFF2-40B4-BE49-F238E27FC236}">
                  <a16:creationId xmlns:a16="http://schemas.microsoft.com/office/drawing/2014/main" id="{E8E961A0-B4BA-A14D-3C68-3428C0C99799}"/>
                </a:ext>
              </a:extLst>
            </p:cNvPr>
            <p:cNvSpPr/>
            <p:nvPr/>
          </p:nvSpPr>
          <p:spPr>
            <a:xfrm>
              <a:off x="2088723" y="2350490"/>
              <a:ext cx="1070154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Rectangle 39">
              <a:extLst>
                <a:ext uri="{FF2B5EF4-FFF2-40B4-BE49-F238E27FC236}">
                  <a16:creationId xmlns:a16="http://schemas.microsoft.com/office/drawing/2014/main" id="{E63657BC-F00D-CD07-A3CA-8AF32A06C873}"/>
                </a:ext>
              </a:extLst>
            </p:cNvPr>
            <p:cNvSpPr/>
            <p:nvPr/>
          </p:nvSpPr>
          <p:spPr>
            <a:xfrm>
              <a:off x="2069857" y="4398383"/>
              <a:ext cx="1337692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Block Arc 13">
              <a:extLst>
                <a:ext uri="{FF2B5EF4-FFF2-40B4-BE49-F238E27FC236}">
                  <a16:creationId xmlns:a16="http://schemas.microsoft.com/office/drawing/2014/main" id="{92318C9D-CF4C-508C-7E6E-E0AFDE097E84}"/>
                </a:ext>
              </a:extLst>
            </p:cNvPr>
            <p:cNvSpPr/>
            <p:nvPr/>
          </p:nvSpPr>
          <p:spPr>
            <a:xfrm rot="5400000" flipH="1">
              <a:off x="3196887" y="2302811"/>
              <a:ext cx="1078511" cy="1173870"/>
            </a:xfrm>
            <a:custGeom>
              <a:avLst/>
              <a:gdLst/>
              <a:ahLst/>
              <a:cxnLst/>
              <a:rect l="l" t="t" r="r" b="b"/>
              <a:pathLst>
                <a:path w="1078511" h="1173870">
                  <a:moveTo>
                    <a:pt x="1078158" y="1173870"/>
                  </a:moveTo>
                  <a:cubicBezTo>
                    <a:pt x="1088410" y="759770"/>
                    <a:pt x="875156" y="372156"/>
                    <a:pt x="519891" y="159151"/>
                  </a:cubicBezTo>
                  <a:cubicBezTo>
                    <a:pt x="359243" y="62832"/>
                    <a:pt x="180784" y="8948"/>
                    <a:pt x="0" y="0"/>
                  </a:cubicBezTo>
                  <a:lnTo>
                    <a:pt x="0" y="251968"/>
                  </a:lnTo>
                  <a:cubicBezTo>
                    <a:pt x="135880" y="260907"/>
                    <a:pt x="269609" y="302617"/>
                    <a:pt x="390438" y="375062"/>
                  </a:cubicBezTo>
                  <a:cubicBezTo>
                    <a:pt x="667928" y="541436"/>
                    <a:pt x="834496" y="844193"/>
                    <a:pt x="826489" y="11676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Right Triangle 41">
              <a:extLst>
                <a:ext uri="{FF2B5EF4-FFF2-40B4-BE49-F238E27FC236}">
                  <a16:creationId xmlns:a16="http://schemas.microsoft.com/office/drawing/2014/main" id="{99C3ADFF-5C94-A7B7-DF66-2805CAD80230}"/>
                </a:ext>
              </a:extLst>
            </p:cNvPr>
            <p:cNvSpPr/>
            <p:nvPr/>
          </p:nvSpPr>
          <p:spPr>
            <a:xfrm rot="18900000">
              <a:off x="3971844" y="3183576"/>
              <a:ext cx="458258" cy="45825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41" name="Block Arc 43">
            <a:extLst>
              <a:ext uri="{FF2B5EF4-FFF2-40B4-BE49-F238E27FC236}">
                <a16:creationId xmlns:a16="http://schemas.microsoft.com/office/drawing/2014/main" id="{53964DE0-0DCB-BDA6-11C8-974A60764998}"/>
              </a:ext>
            </a:extLst>
          </p:cNvPr>
          <p:cNvSpPr/>
          <p:nvPr/>
        </p:nvSpPr>
        <p:spPr>
          <a:xfrm rot="5400000">
            <a:off x="3435162" y="4915741"/>
            <a:ext cx="1079111" cy="1102978"/>
          </a:xfrm>
          <a:prstGeom prst="blockArc">
            <a:avLst>
              <a:gd name="adj1" fmla="val 10800000"/>
              <a:gd name="adj2" fmla="val 85088"/>
              <a:gd name="adj3" fmla="val 1094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2" name="Block Arc 47">
            <a:extLst>
              <a:ext uri="{FF2B5EF4-FFF2-40B4-BE49-F238E27FC236}">
                <a16:creationId xmlns:a16="http://schemas.microsoft.com/office/drawing/2014/main" id="{42E9E859-5680-F62F-1EDD-65AE3CB1050E}"/>
              </a:ext>
            </a:extLst>
          </p:cNvPr>
          <p:cNvSpPr/>
          <p:nvPr/>
        </p:nvSpPr>
        <p:spPr>
          <a:xfrm rot="5400000">
            <a:off x="3435162" y="3411627"/>
            <a:ext cx="1079111" cy="1102978"/>
          </a:xfrm>
          <a:prstGeom prst="blockArc">
            <a:avLst>
              <a:gd name="adj1" fmla="val 10800000"/>
              <a:gd name="adj2" fmla="val 85088"/>
              <a:gd name="adj3" fmla="val 1094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3" name="Block Arc 51">
            <a:extLst>
              <a:ext uri="{FF2B5EF4-FFF2-40B4-BE49-F238E27FC236}">
                <a16:creationId xmlns:a16="http://schemas.microsoft.com/office/drawing/2014/main" id="{9295115C-F141-8EFE-A643-A4C311C5F31B}"/>
              </a:ext>
            </a:extLst>
          </p:cNvPr>
          <p:cNvSpPr/>
          <p:nvPr/>
        </p:nvSpPr>
        <p:spPr>
          <a:xfrm rot="5400000">
            <a:off x="3435162" y="1907514"/>
            <a:ext cx="1079111" cy="1102978"/>
          </a:xfrm>
          <a:prstGeom prst="blockArc">
            <a:avLst>
              <a:gd name="adj1" fmla="val 10800000"/>
              <a:gd name="adj2" fmla="val 85088"/>
              <a:gd name="adj3" fmla="val 1094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4" name="Block Arc 55">
            <a:extLst>
              <a:ext uri="{FF2B5EF4-FFF2-40B4-BE49-F238E27FC236}">
                <a16:creationId xmlns:a16="http://schemas.microsoft.com/office/drawing/2014/main" id="{B00D1B4C-A6D1-A178-F91B-2712DA7CB382}"/>
              </a:ext>
            </a:extLst>
          </p:cNvPr>
          <p:cNvSpPr/>
          <p:nvPr/>
        </p:nvSpPr>
        <p:spPr>
          <a:xfrm rot="16200000" flipH="1">
            <a:off x="7677726" y="4915741"/>
            <a:ext cx="1079111" cy="1102978"/>
          </a:xfrm>
          <a:prstGeom prst="blockArc">
            <a:avLst>
              <a:gd name="adj1" fmla="val 10800000"/>
              <a:gd name="adj2" fmla="val 85088"/>
              <a:gd name="adj3" fmla="val 1094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5" name="Block Arc 56">
            <a:extLst>
              <a:ext uri="{FF2B5EF4-FFF2-40B4-BE49-F238E27FC236}">
                <a16:creationId xmlns:a16="http://schemas.microsoft.com/office/drawing/2014/main" id="{8E72F687-BC78-B077-9EE2-AC8F3C183AA0}"/>
              </a:ext>
            </a:extLst>
          </p:cNvPr>
          <p:cNvSpPr/>
          <p:nvPr/>
        </p:nvSpPr>
        <p:spPr>
          <a:xfrm rot="16200000" flipH="1">
            <a:off x="7677726" y="3411628"/>
            <a:ext cx="1079111" cy="1102978"/>
          </a:xfrm>
          <a:prstGeom prst="blockArc">
            <a:avLst>
              <a:gd name="adj1" fmla="val 10800000"/>
              <a:gd name="adj2" fmla="val 85088"/>
              <a:gd name="adj3" fmla="val 1094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6" name="Block Arc 57">
            <a:extLst>
              <a:ext uri="{FF2B5EF4-FFF2-40B4-BE49-F238E27FC236}">
                <a16:creationId xmlns:a16="http://schemas.microsoft.com/office/drawing/2014/main" id="{9002744B-AAC9-2A29-BBB7-EF885A0ED5BD}"/>
              </a:ext>
            </a:extLst>
          </p:cNvPr>
          <p:cNvSpPr/>
          <p:nvPr/>
        </p:nvSpPr>
        <p:spPr>
          <a:xfrm rot="16200000" flipH="1">
            <a:off x="7677726" y="1907514"/>
            <a:ext cx="1079111" cy="1102978"/>
          </a:xfrm>
          <a:prstGeom prst="blockArc">
            <a:avLst>
              <a:gd name="adj1" fmla="val 10800000"/>
              <a:gd name="adj2" fmla="val 85088"/>
              <a:gd name="adj3" fmla="val 1094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47" name="Group 58">
            <a:extLst>
              <a:ext uri="{FF2B5EF4-FFF2-40B4-BE49-F238E27FC236}">
                <a16:creationId xmlns:a16="http://schemas.microsoft.com/office/drawing/2014/main" id="{C4FBE2A3-3D4B-C499-0882-B9BD17351D2C}"/>
              </a:ext>
            </a:extLst>
          </p:cNvPr>
          <p:cNvGrpSpPr/>
          <p:nvPr/>
        </p:nvGrpSpPr>
        <p:grpSpPr>
          <a:xfrm>
            <a:off x="8296874" y="5003864"/>
            <a:ext cx="3124334" cy="1296059"/>
            <a:chOff x="575693" y="4067337"/>
            <a:chExt cx="1625933" cy="151593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E59BFA6-BC1F-EC87-4ACF-0665C3B73D84}"/>
                </a:ext>
              </a:extLst>
            </p:cNvPr>
            <p:cNvSpPr txBox="1"/>
            <p:nvPr/>
          </p:nvSpPr>
          <p:spPr>
            <a:xfrm>
              <a:off x="578400" y="4395301"/>
              <a:ext cx="1617335" cy="1187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 construction project that utilized design thinking to improve delivery, engaging all relevant stakeholders, leading to more efficient delivery, cost saving, and ensured sustainability.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0FE1E94-EA4A-7E92-683E-255EA0245CE5}"/>
                </a:ext>
              </a:extLst>
            </p:cNvPr>
            <p:cNvSpPr txBox="1"/>
            <p:nvPr/>
          </p:nvSpPr>
          <p:spPr>
            <a:xfrm>
              <a:off x="575693" y="4067337"/>
              <a:ext cx="1625933" cy="35999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Case Study 3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0" name="Group 61">
            <a:extLst>
              <a:ext uri="{FF2B5EF4-FFF2-40B4-BE49-F238E27FC236}">
                <a16:creationId xmlns:a16="http://schemas.microsoft.com/office/drawing/2014/main" id="{57856763-0273-5E20-814C-46FC404ACF9F}"/>
              </a:ext>
            </a:extLst>
          </p:cNvPr>
          <p:cNvGrpSpPr/>
          <p:nvPr/>
        </p:nvGrpSpPr>
        <p:grpSpPr>
          <a:xfrm>
            <a:off x="8296874" y="3499753"/>
            <a:ext cx="3124334" cy="926727"/>
            <a:chOff x="575693" y="4067337"/>
            <a:chExt cx="1625933" cy="108394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AB5D10C-1423-EA51-0EB7-8AED59329343}"/>
                </a:ext>
              </a:extLst>
            </p:cNvPr>
            <p:cNvSpPr txBox="1"/>
            <p:nvPr/>
          </p:nvSpPr>
          <p:spPr>
            <a:xfrm>
              <a:off x="578400" y="4395301"/>
              <a:ext cx="1617335" cy="755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 infrastructure project that incorporated community feedback, leading to more inclusive and sustainable outcomes.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15645AC-34F6-AB8F-8350-FED78C6241F3}"/>
                </a:ext>
              </a:extLst>
            </p:cNvPr>
            <p:cNvSpPr txBox="1"/>
            <p:nvPr/>
          </p:nvSpPr>
          <p:spPr>
            <a:xfrm>
              <a:off x="575693" y="4067337"/>
              <a:ext cx="1625933" cy="35999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Case Study 2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3" name="Group 64">
            <a:extLst>
              <a:ext uri="{FF2B5EF4-FFF2-40B4-BE49-F238E27FC236}">
                <a16:creationId xmlns:a16="http://schemas.microsoft.com/office/drawing/2014/main" id="{592DA55F-59E9-4B21-354D-68C3474A16A0}"/>
              </a:ext>
            </a:extLst>
          </p:cNvPr>
          <p:cNvGrpSpPr/>
          <p:nvPr/>
        </p:nvGrpSpPr>
        <p:grpSpPr>
          <a:xfrm>
            <a:off x="8296875" y="1995639"/>
            <a:ext cx="3124334" cy="1203726"/>
            <a:chOff x="575693" y="4067337"/>
            <a:chExt cx="1625933" cy="1407933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2DD1F0-B78B-63D1-D918-D06FACFA5262}"/>
                </a:ext>
              </a:extLst>
            </p:cNvPr>
            <p:cNvSpPr txBox="1"/>
            <p:nvPr/>
          </p:nvSpPr>
          <p:spPr>
            <a:xfrm>
              <a:off x="578400" y="4395301"/>
              <a:ext cx="1617335" cy="1079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</a:t>
              </a:r>
              <a:r>
                <a:rPr lang="en-US" sz="1800" dirty="0">
                  <a:effectLst/>
                  <a:latin typeface="Cambria" panose="020405030504060302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software development project that used design thinking to enhance user experience, resulting in increased user satisfaction and retention.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7929011-BD3D-45FC-1EE0-982CDA686322}"/>
                </a:ext>
              </a:extLst>
            </p:cNvPr>
            <p:cNvSpPr txBox="1"/>
            <p:nvPr/>
          </p:nvSpPr>
          <p:spPr>
            <a:xfrm>
              <a:off x="575693" y="4067337"/>
              <a:ext cx="1625933" cy="35999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Case Study 1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63" name="Text Placeholder 1">
            <a:extLst>
              <a:ext uri="{FF2B5EF4-FFF2-40B4-BE49-F238E27FC236}">
                <a16:creationId xmlns:a16="http://schemas.microsoft.com/office/drawing/2014/main" id="{7BF69ADC-4028-B124-B52C-7AA7F6246787}"/>
              </a:ext>
            </a:extLst>
          </p:cNvPr>
          <p:cNvSpPr txBox="1">
            <a:spLocks/>
          </p:cNvSpPr>
          <p:nvPr/>
        </p:nvSpPr>
        <p:spPr>
          <a:xfrm>
            <a:off x="388070" y="898134"/>
            <a:ext cx="11404600" cy="268816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i="1" kern="1200">
                <a:solidFill>
                  <a:schemeClr val="tx1"/>
                </a:solidFill>
                <a:latin typeface="MTN Brighter Sans Light" panose="00000400000000000000" pitchFamily="50" charset="0"/>
                <a:ea typeface="+mn-ea"/>
                <a:cs typeface="+mn-cs"/>
              </a:defRPr>
            </a:lvl1pPr>
            <a:lvl2pPr marL="322263" indent="-160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3713" indent="-1619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4050" indent="-160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75" indent="-15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Incorporating design thinking into project management involves shifting from a traditional, linear approach to a more iterative, user-focused methodology.</a:t>
            </a:r>
            <a:endParaRPr lang="en-US" sz="1400" i="0" dirty="0">
              <a:latin typeface="MTN Brighter Sans Light" panose="00000400000000000000" pitchFamily="2" charset="0"/>
            </a:endParaRPr>
          </a:p>
        </p:txBody>
      </p:sp>
      <p:pic>
        <p:nvPicPr>
          <p:cNvPr id="4" name="Graphic 3" descr="Layers Design with solid fill">
            <a:extLst>
              <a:ext uri="{FF2B5EF4-FFF2-40B4-BE49-F238E27FC236}">
                <a16:creationId xmlns:a16="http://schemas.microsoft.com/office/drawing/2014/main" id="{38B5528A-3EA4-32CA-5D98-D10854961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0175" y="1888567"/>
            <a:ext cx="1095730" cy="1095730"/>
          </a:xfrm>
          <a:prstGeom prst="rect">
            <a:avLst/>
          </a:prstGeom>
        </p:spPr>
      </p:pic>
      <p:pic>
        <p:nvPicPr>
          <p:cNvPr id="6" name="Graphic 5" descr="Closed book with solid fill">
            <a:extLst>
              <a:ext uri="{FF2B5EF4-FFF2-40B4-BE49-F238E27FC236}">
                <a16:creationId xmlns:a16="http://schemas.microsoft.com/office/drawing/2014/main" id="{DAC7AEA8-8F66-6132-D5B5-28A1C0C55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3666" y="50267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9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30C80-DA25-C64B-BE21-373F35A5E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4" y="302839"/>
            <a:ext cx="11558589" cy="383931"/>
          </a:xfrm>
        </p:spPr>
        <p:txBody>
          <a:bodyPr/>
          <a:lstStyle/>
          <a:p>
            <a:r>
              <a:rPr lang="en-US" dirty="0"/>
              <a:t>The synergy between Design Thinking &amp; Agile and Waterfall Approaches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7B165E-AD56-5E43-AC4D-FA4312381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FA9D-B403-BA4D-B1B4-BCAA70F90534}" type="datetime3">
              <a:rPr lang="en-US" smtClean="0"/>
              <a:t>23 July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0A17F2-52AA-1243-82DE-735B9FC1F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EMBRACING DESIGN THINKING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A736B3-902F-AC44-BD0C-4A8AD9E6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6</a:t>
            </a:fld>
            <a:endParaRPr lang="en-US"/>
          </a:p>
        </p:txBody>
      </p:sp>
      <p:sp>
        <p:nvSpPr>
          <p:cNvPr id="63" name="Text Placeholder 1">
            <a:extLst>
              <a:ext uri="{FF2B5EF4-FFF2-40B4-BE49-F238E27FC236}">
                <a16:creationId xmlns:a16="http://schemas.microsoft.com/office/drawing/2014/main" id="{7BF69ADC-4028-B124-B52C-7AA7F6246787}"/>
              </a:ext>
            </a:extLst>
          </p:cNvPr>
          <p:cNvSpPr txBox="1">
            <a:spLocks/>
          </p:cNvSpPr>
          <p:nvPr/>
        </p:nvSpPr>
        <p:spPr>
          <a:xfrm>
            <a:off x="388070" y="898133"/>
            <a:ext cx="11404600" cy="63036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i="1" kern="1200">
                <a:solidFill>
                  <a:schemeClr val="tx1"/>
                </a:solidFill>
                <a:latin typeface="MTN Brighter Sans Light" panose="00000400000000000000" pitchFamily="50" charset="0"/>
                <a:ea typeface="+mn-ea"/>
                <a:cs typeface="+mn-cs"/>
              </a:defRPr>
            </a:lvl1pPr>
            <a:lvl2pPr marL="322263" indent="-160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3713" indent="-1619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4050" indent="-160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75" indent="-15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Design thinking and agile project management are both iterative, user-focused approaches that emphasize flexibility and responsiveness to change. Applying this to waterfall projects requires some adaptation due to the basic differences.</a:t>
            </a:r>
            <a:endParaRPr lang="en-US" sz="1200" i="0" dirty="0">
              <a:latin typeface="MTN Brighter Sans Light" panose="00000400000000000000" pitchFamily="2" charset="0"/>
            </a:endParaRPr>
          </a:p>
        </p:txBody>
      </p:sp>
      <p:grpSp>
        <p:nvGrpSpPr>
          <p:cNvPr id="3" name="그룹 6">
            <a:extLst>
              <a:ext uri="{FF2B5EF4-FFF2-40B4-BE49-F238E27FC236}">
                <a16:creationId xmlns:a16="http://schemas.microsoft.com/office/drawing/2014/main" id="{52AA1196-704B-AD74-87BB-4DA6A249C5EE}"/>
              </a:ext>
            </a:extLst>
          </p:cNvPr>
          <p:cNvGrpSpPr/>
          <p:nvPr/>
        </p:nvGrpSpPr>
        <p:grpSpPr>
          <a:xfrm>
            <a:off x="3529668" y="2933748"/>
            <a:ext cx="1856554" cy="1763310"/>
            <a:chOff x="3432955" y="3105197"/>
            <a:chExt cx="1985378" cy="1885664"/>
          </a:xfrm>
        </p:grpSpPr>
        <p:sp>
          <p:nvSpPr>
            <p:cNvPr id="4" name="Freeform 88">
              <a:extLst>
                <a:ext uri="{FF2B5EF4-FFF2-40B4-BE49-F238E27FC236}">
                  <a16:creationId xmlns:a16="http://schemas.microsoft.com/office/drawing/2014/main" id="{FF6FD905-8D35-A5A2-3EF8-43BFD26588F7}"/>
                </a:ext>
              </a:extLst>
            </p:cNvPr>
            <p:cNvSpPr/>
            <p:nvPr/>
          </p:nvSpPr>
          <p:spPr>
            <a:xfrm rot="15392080">
              <a:off x="3380850" y="3157302"/>
              <a:ext cx="1862705" cy="1758496"/>
            </a:xfrm>
            <a:custGeom>
              <a:avLst/>
              <a:gdLst>
                <a:gd name="connsiteX0" fmla="*/ 1884852 w 3784599"/>
                <a:gd name="connsiteY0" fmla="*/ 1 h 3572874"/>
                <a:gd name="connsiteX1" fmla="*/ 40812 w 3784599"/>
                <a:gd name="connsiteY1" fmla="*/ 3169921 h 3572874"/>
                <a:gd name="connsiteX2" fmla="*/ 3744132 w 3784599"/>
                <a:gd name="connsiteY2" fmla="*/ 3185161 h 3572874"/>
                <a:gd name="connsiteX3" fmla="*/ 1884852 w 3784599"/>
                <a:gd name="connsiteY3" fmla="*/ 1 h 357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599" h="3572874">
                  <a:moveTo>
                    <a:pt x="1884852" y="1"/>
                  </a:moveTo>
                  <a:cubicBezTo>
                    <a:pt x="1267632" y="-2539"/>
                    <a:pt x="-269068" y="2639061"/>
                    <a:pt x="40812" y="3169921"/>
                  </a:cubicBezTo>
                  <a:cubicBezTo>
                    <a:pt x="350692" y="3700781"/>
                    <a:pt x="3434252" y="3708401"/>
                    <a:pt x="3744132" y="3185161"/>
                  </a:cubicBezTo>
                  <a:cubicBezTo>
                    <a:pt x="4054012" y="2661921"/>
                    <a:pt x="2502072" y="2541"/>
                    <a:pt x="188485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1">
                    <a:alpha val="46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/>
            </a:p>
          </p:txBody>
        </p:sp>
        <p:sp>
          <p:nvSpPr>
            <p:cNvPr id="5" name="Freeform 89">
              <a:extLst>
                <a:ext uri="{FF2B5EF4-FFF2-40B4-BE49-F238E27FC236}">
                  <a16:creationId xmlns:a16="http://schemas.microsoft.com/office/drawing/2014/main" id="{E6C405B3-41DE-215C-70FC-8385595A27D9}"/>
                </a:ext>
              </a:extLst>
            </p:cNvPr>
            <p:cNvSpPr/>
            <p:nvPr/>
          </p:nvSpPr>
          <p:spPr>
            <a:xfrm rot="12600000">
              <a:off x="3468239" y="3194833"/>
              <a:ext cx="1862704" cy="1758498"/>
            </a:xfrm>
            <a:custGeom>
              <a:avLst/>
              <a:gdLst>
                <a:gd name="connsiteX0" fmla="*/ 1884852 w 3784599"/>
                <a:gd name="connsiteY0" fmla="*/ 1 h 3572874"/>
                <a:gd name="connsiteX1" fmla="*/ 40812 w 3784599"/>
                <a:gd name="connsiteY1" fmla="*/ 3169921 h 3572874"/>
                <a:gd name="connsiteX2" fmla="*/ 3744132 w 3784599"/>
                <a:gd name="connsiteY2" fmla="*/ 3185161 h 3572874"/>
                <a:gd name="connsiteX3" fmla="*/ 1884852 w 3784599"/>
                <a:gd name="connsiteY3" fmla="*/ 1 h 357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599" h="3572874">
                  <a:moveTo>
                    <a:pt x="1884852" y="1"/>
                  </a:moveTo>
                  <a:cubicBezTo>
                    <a:pt x="1267632" y="-2539"/>
                    <a:pt x="-269068" y="2639061"/>
                    <a:pt x="40812" y="3169921"/>
                  </a:cubicBezTo>
                  <a:cubicBezTo>
                    <a:pt x="350692" y="3700781"/>
                    <a:pt x="3434252" y="3708401"/>
                    <a:pt x="3744132" y="3185161"/>
                  </a:cubicBezTo>
                  <a:cubicBezTo>
                    <a:pt x="4054012" y="2661921"/>
                    <a:pt x="2502072" y="2541"/>
                    <a:pt x="188485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1">
                    <a:alpha val="46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6" name="Freeform 90">
              <a:extLst>
                <a:ext uri="{FF2B5EF4-FFF2-40B4-BE49-F238E27FC236}">
                  <a16:creationId xmlns:a16="http://schemas.microsoft.com/office/drawing/2014/main" id="{59AE979D-0015-1A78-1E9F-F4EC3AEBFE3C}"/>
                </a:ext>
              </a:extLst>
            </p:cNvPr>
            <p:cNvSpPr/>
            <p:nvPr/>
          </p:nvSpPr>
          <p:spPr>
            <a:xfrm rot="9900000">
              <a:off x="3555629" y="3232363"/>
              <a:ext cx="1862704" cy="1758498"/>
            </a:xfrm>
            <a:custGeom>
              <a:avLst/>
              <a:gdLst>
                <a:gd name="connsiteX0" fmla="*/ 1884852 w 3784599"/>
                <a:gd name="connsiteY0" fmla="*/ 1 h 3572874"/>
                <a:gd name="connsiteX1" fmla="*/ 40812 w 3784599"/>
                <a:gd name="connsiteY1" fmla="*/ 3169921 h 3572874"/>
                <a:gd name="connsiteX2" fmla="*/ 3744132 w 3784599"/>
                <a:gd name="connsiteY2" fmla="*/ 3185161 h 3572874"/>
                <a:gd name="connsiteX3" fmla="*/ 1884852 w 3784599"/>
                <a:gd name="connsiteY3" fmla="*/ 1 h 357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599" h="3572874">
                  <a:moveTo>
                    <a:pt x="1884852" y="1"/>
                  </a:moveTo>
                  <a:cubicBezTo>
                    <a:pt x="1267632" y="-2539"/>
                    <a:pt x="-269068" y="2639061"/>
                    <a:pt x="40812" y="3169921"/>
                  </a:cubicBezTo>
                  <a:cubicBezTo>
                    <a:pt x="350692" y="3700781"/>
                    <a:pt x="3434252" y="3708401"/>
                    <a:pt x="3744132" y="3185161"/>
                  </a:cubicBezTo>
                  <a:cubicBezTo>
                    <a:pt x="4054012" y="2661921"/>
                    <a:pt x="2502072" y="2541"/>
                    <a:pt x="188485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1">
                    <a:alpha val="46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</p:grpSp>
      <p:grpSp>
        <p:nvGrpSpPr>
          <p:cNvPr id="10" name="그룹 5">
            <a:extLst>
              <a:ext uri="{FF2B5EF4-FFF2-40B4-BE49-F238E27FC236}">
                <a16:creationId xmlns:a16="http://schemas.microsoft.com/office/drawing/2014/main" id="{A7E3DC32-EFC0-3B61-2E09-B1F5868F5440}"/>
              </a:ext>
            </a:extLst>
          </p:cNvPr>
          <p:cNvGrpSpPr/>
          <p:nvPr/>
        </p:nvGrpSpPr>
        <p:grpSpPr>
          <a:xfrm>
            <a:off x="6795432" y="2933748"/>
            <a:ext cx="1856554" cy="1763310"/>
            <a:chOff x="6698719" y="3105197"/>
            <a:chExt cx="1985378" cy="1885664"/>
          </a:xfrm>
        </p:grpSpPr>
        <p:sp>
          <p:nvSpPr>
            <p:cNvPr id="11" name="Freeform 94">
              <a:extLst>
                <a:ext uri="{FF2B5EF4-FFF2-40B4-BE49-F238E27FC236}">
                  <a16:creationId xmlns:a16="http://schemas.microsoft.com/office/drawing/2014/main" id="{B8CEEFCC-04C7-EE77-D8FC-C079652F0688}"/>
                </a:ext>
              </a:extLst>
            </p:cNvPr>
            <p:cNvSpPr/>
            <p:nvPr/>
          </p:nvSpPr>
          <p:spPr>
            <a:xfrm rot="15392080">
              <a:off x="6646614" y="3157302"/>
              <a:ext cx="1862705" cy="1758496"/>
            </a:xfrm>
            <a:custGeom>
              <a:avLst/>
              <a:gdLst>
                <a:gd name="connsiteX0" fmla="*/ 1884852 w 3784599"/>
                <a:gd name="connsiteY0" fmla="*/ 1 h 3572874"/>
                <a:gd name="connsiteX1" fmla="*/ 40812 w 3784599"/>
                <a:gd name="connsiteY1" fmla="*/ 3169921 h 3572874"/>
                <a:gd name="connsiteX2" fmla="*/ 3744132 w 3784599"/>
                <a:gd name="connsiteY2" fmla="*/ 3185161 h 3572874"/>
                <a:gd name="connsiteX3" fmla="*/ 1884852 w 3784599"/>
                <a:gd name="connsiteY3" fmla="*/ 1 h 357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599" h="3572874">
                  <a:moveTo>
                    <a:pt x="1884852" y="1"/>
                  </a:moveTo>
                  <a:cubicBezTo>
                    <a:pt x="1267632" y="-2539"/>
                    <a:pt x="-269068" y="2639061"/>
                    <a:pt x="40812" y="3169921"/>
                  </a:cubicBezTo>
                  <a:cubicBezTo>
                    <a:pt x="350692" y="3700781"/>
                    <a:pt x="3434252" y="3708401"/>
                    <a:pt x="3744132" y="3185161"/>
                  </a:cubicBezTo>
                  <a:cubicBezTo>
                    <a:pt x="4054012" y="2661921"/>
                    <a:pt x="2502072" y="2541"/>
                    <a:pt x="188485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alpha val="70000"/>
                  </a:schemeClr>
                </a:gs>
                <a:gs pos="100000">
                  <a:schemeClr val="accent4">
                    <a:alpha val="46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12" name="Freeform 95">
              <a:extLst>
                <a:ext uri="{FF2B5EF4-FFF2-40B4-BE49-F238E27FC236}">
                  <a16:creationId xmlns:a16="http://schemas.microsoft.com/office/drawing/2014/main" id="{3C53A797-4F7B-E055-09C4-4245AFFD80DB}"/>
                </a:ext>
              </a:extLst>
            </p:cNvPr>
            <p:cNvSpPr/>
            <p:nvPr/>
          </p:nvSpPr>
          <p:spPr>
            <a:xfrm rot="12600000">
              <a:off x="6734003" y="3194833"/>
              <a:ext cx="1862704" cy="1758498"/>
            </a:xfrm>
            <a:custGeom>
              <a:avLst/>
              <a:gdLst>
                <a:gd name="connsiteX0" fmla="*/ 1884852 w 3784599"/>
                <a:gd name="connsiteY0" fmla="*/ 1 h 3572874"/>
                <a:gd name="connsiteX1" fmla="*/ 40812 w 3784599"/>
                <a:gd name="connsiteY1" fmla="*/ 3169921 h 3572874"/>
                <a:gd name="connsiteX2" fmla="*/ 3744132 w 3784599"/>
                <a:gd name="connsiteY2" fmla="*/ 3185161 h 3572874"/>
                <a:gd name="connsiteX3" fmla="*/ 1884852 w 3784599"/>
                <a:gd name="connsiteY3" fmla="*/ 1 h 357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599" h="3572874">
                  <a:moveTo>
                    <a:pt x="1884852" y="1"/>
                  </a:moveTo>
                  <a:cubicBezTo>
                    <a:pt x="1267632" y="-2539"/>
                    <a:pt x="-269068" y="2639061"/>
                    <a:pt x="40812" y="3169921"/>
                  </a:cubicBezTo>
                  <a:cubicBezTo>
                    <a:pt x="350692" y="3700781"/>
                    <a:pt x="3434252" y="3708401"/>
                    <a:pt x="3744132" y="3185161"/>
                  </a:cubicBezTo>
                  <a:cubicBezTo>
                    <a:pt x="4054012" y="2661921"/>
                    <a:pt x="2502072" y="2541"/>
                    <a:pt x="188485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alpha val="70000"/>
                  </a:schemeClr>
                </a:gs>
                <a:gs pos="100000">
                  <a:schemeClr val="accent4">
                    <a:alpha val="46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13" name="Freeform 96">
              <a:extLst>
                <a:ext uri="{FF2B5EF4-FFF2-40B4-BE49-F238E27FC236}">
                  <a16:creationId xmlns:a16="http://schemas.microsoft.com/office/drawing/2014/main" id="{825F1AEA-A9E3-3936-44BF-C5212A39DB49}"/>
                </a:ext>
              </a:extLst>
            </p:cNvPr>
            <p:cNvSpPr/>
            <p:nvPr/>
          </p:nvSpPr>
          <p:spPr>
            <a:xfrm rot="9900000">
              <a:off x="6821393" y="3232363"/>
              <a:ext cx="1862704" cy="1758498"/>
            </a:xfrm>
            <a:custGeom>
              <a:avLst/>
              <a:gdLst>
                <a:gd name="connsiteX0" fmla="*/ 1884852 w 3784599"/>
                <a:gd name="connsiteY0" fmla="*/ 1 h 3572874"/>
                <a:gd name="connsiteX1" fmla="*/ 40812 w 3784599"/>
                <a:gd name="connsiteY1" fmla="*/ 3169921 h 3572874"/>
                <a:gd name="connsiteX2" fmla="*/ 3744132 w 3784599"/>
                <a:gd name="connsiteY2" fmla="*/ 3185161 h 3572874"/>
                <a:gd name="connsiteX3" fmla="*/ 1884852 w 3784599"/>
                <a:gd name="connsiteY3" fmla="*/ 1 h 357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599" h="3572874">
                  <a:moveTo>
                    <a:pt x="1884852" y="1"/>
                  </a:moveTo>
                  <a:cubicBezTo>
                    <a:pt x="1267632" y="-2539"/>
                    <a:pt x="-269068" y="2639061"/>
                    <a:pt x="40812" y="3169921"/>
                  </a:cubicBezTo>
                  <a:cubicBezTo>
                    <a:pt x="350692" y="3700781"/>
                    <a:pt x="3434252" y="3708401"/>
                    <a:pt x="3744132" y="3185161"/>
                  </a:cubicBezTo>
                  <a:cubicBezTo>
                    <a:pt x="4054012" y="2661921"/>
                    <a:pt x="2502072" y="2541"/>
                    <a:pt x="188485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alpha val="70000"/>
                  </a:schemeClr>
                </a:gs>
                <a:gs pos="100000">
                  <a:schemeClr val="accent4">
                    <a:alpha val="46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BF59A9-0129-DBAE-0EC7-5DD33E6F7A41}"/>
              </a:ext>
            </a:extLst>
          </p:cNvPr>
          <p:cNvGrpSpPr/>
          <p:nvPr/>
        </p:nvGrpSpPr>
        <p:grpSpPr>
          <a:xfrm>
            <a:off x="5524556" y="3493626"/>
            <a:ext cx="1132542" cy="643555"/>
            <a:chOff x="4728830" y="910644"/>
            <a:chExt cx="2388531" cy="1357260"/>
          </a:xfrm>
        </p:grpSpPr>
        <p:sp>
          <p:nvSpPr>
            <p:cNvPr id="15" name="Left-Right Arrow 1">
              <a:extLst>
                <a:ext uri="{FF2B5EF4-FFF2-40B4-BE49-F238E27FC236}">
                  <a16:creationId xmlns:a16="http://schemas.microsoft.com/office/drawing/2014/main" id="{6AED3A71-C172-D736-5F55-D461AB04244A}"/>
                </a:ext>
              </a:extLst>
            </p:cNvPr>
            <p:cNvSpPr/>
            <p:nvPr/>
          </p:nvSpPr>
          <p:spPr>
            <a:xfrm>
              <a:off x="4833072" y="910644"/>
              <a:ext cx="2284289" cy="1357260"/>
            </a:xfrm>
            <a:custGeom>
              <a:avLst/>
              <a:gdLst/>
              <a:ahLst/>
              <a:cxnLst/>
              <a:rect l="l" t="t" r="r" b="b"/>
              <a:pathLst>
                <a:path w="2284289" h="1357260">
                  <a:moveTo>
                    <a:pt x="20525" y="658105"/>
                  </a:moveTo>
                  <a:lnTo>
                    <a:pt x="11850" y="690480"/>
                  </a:lnTo>
                  <a:lnTo>
                    <a:pt x="0" y="678630"/>
                  </a:lnTo>
                  <a:close/>
                  <a:moveTo>
                    <a:pt x="1605659" y="0"/>
                  </a:moveTo>
                  <a:lnTo>
                    <a:pt x="2284289" y="678630"/>
                  </a:lnTo>
                  <a:lnTo>
                    <a:pt x="1605659" y="1357260"/>
                  </a:lnTo>
                  <a:lnTo>
                    <a:pt x="1605659" y="1017945"/>
                  </a:lnTo>
                  <a:lnTo>
                    <a:pt x="1305184" y="1017945"/>
                  </a:lnTo>
                  <a:lnTo>
                    <a:pt x="913377" y="339315"/>
                  </a:lnTo>
                  <a:lnTo>
                    <a:pt x="1605659" y="3393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/>
            </a:p>
          </p:txBody>
        </p:sp>
        <p:sp>
          <p:nvSpPr>
            <p:cNvPr id="16" name="Left-Right Arrow 26">
              <a:extLst>
                <a:ext uri="{FF2B5EF4-FFF2-40B4-BE49-F238E27FC236}">
                  <a16:creationId xmlns:a16="http://schemas.microsoft.com/office/drawing/2014/main" id="{9D43549D-1A46-C142-147B-44021EB620BA}"/>
                </a:ext>
              </a:extLst>
            </p:cNvPr>
            <p:cNvSpPr/>
            <p:nvPr/>
          </p:nvSpPr>
          <p:spPr>
            <a:xfrm>
              <a:off x="4728830" y="910644"/>
              <a:ext cx="1302347" cy="1357260"/>
            </a:xfrm>
            <a:custGeom>
              <a:avLst/>
              <a:gdLst/>
              <a:ahLst/>
              <a:cxnLst/>
              <a:rect l="l" t="t" r="r" b="b"/>
              <a:pathLst>
                <a:path w="1302347" h="1357260">
                  <a:moveTo>
                    <a:pt x="678630" y="0"/>
                  </a:moveTo>
                  <a:lnTo>
                    <a:pt x="678630" y="339315"/>
                  </a:lnTo>
                  <a:lnTo>
                    <a:pt x="910540" y="339315"/>
                  </a:lnTo>
                  <a:lnTo>
                    <a:pt x="1302347" y="1017945"/>
                  </a:lnTo>
                  <a:lnTo>
                    <a:pt x="678630" y="1017945"/>
                  </a:lnTo>
                  <a:lnTo>
                    <a:pt x="678630" y="1357260"/>
                  </a:lnTo>
                  <a:lnTo>
                    <a:pt x="0" y="6786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A4D3B8-7260-7419-6565-F41C9F58367E}"/>
              </a:ext>
            </a:extLst>
          </p:cNvPr>
          <p:cNvGrpSpPr/>
          <p:nvPr/>
        </p:nvGrpSpPr>
        <p:grpSpPr>
          <a:xfrm>
            <a:off x="3051222" y="2332415"/>
            <a:ext cx="970926" cy="2844363"/>
            <a:chOff x="1712420" y="2600575"/>
            <a:chExt cx="866746" cy="2539163"/>
          </a:xfrm>
          <a:solidFill>
            <a:srgbClr val="F5679D"/>
          </a:solidFill>
        </p:grpSpPr>
        <p:sp>
          <p:nvSpPr>
            <p:cNvPr id="64" name="Up Arrow 48">
              <a:extLst>
                <a:ext uri="{FF2B5EF4-FFF2-40B4-BE49-F238E27FC236}">
                  <a16:creationId xmlns:a16="http://schemas.microsoft.com/office/drawing/2014/main" id="{E08B27D7-8454-8CAC-8181-0D57412A29BF}"/>
                </a:ext>
              </a:extLst>
            </p:cNvPr>
            <p:cNvSpPr/>
            <p:nvPr/>
          </p:nvSpPr>
          <p:spPr>
            <a:xfrm rot="19800000">
              <a:off x="2217156" y="2600575"/>
              <a:ext cx="362010" cy="391040"/>
            </a:xfrm>
            <a:prstGeom prst="up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/>
            </a:p>
          </p:txBody>
        </p:sp>
        <p:sp>
          <p:nvSpPr>
            <p:cNvPr id="65" name="Up Arrow 49">
              <a:extLst>
                <a:ext uri="{FF2B5EF4-FFF2-40B4-BE49-F238E27FC236}">
                  <a16:creationId xmlns:a16="http://schemas.microsoft.com/office/drawing/2014/main" id="{576AE6A3-0B2D-B12C-A005-B3540AFE6BF7}"/>
                </a:ext>
              </a:extLst>
            </p:cNvPr>
            <p:cNvSpPr/>
            <p:nvPr/>
          </p:nvSpPr>
          <p:spPr>
            <a:xfrm rot="16800000">
              <a:off x="1726935" y="3230208"/>
              <a:ext cx="362010" cy="391040"/>
            </a:xfrm>
            <a:prstGeom prst="up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/>
            </a:p>
          </p:txBody>
        </p:sp>
        <p:sp>
          <p:nvSpPr>
            <p:cNvPr id="66" name="Up Arrow 50">
              <a:extLst>
                <a:ext uri="{FF2B5EF4-FFF2-40B4-BE49-F238E27FC236}">
                  <a16:creationId xmlns:a16="http://schemas.microsoft.com/office/drawing/2014/main" id="{CB426E17-57D0-A301-C3D8-FDE1ABEE3DEE}"/>
                </a:ext>
              </a:extLst>
            </p:cNvPr>
            <p:cNvSpPr/>
            <p:nvPr/>
          </p:nvSpPr>
          <p:spPr>
            <a:xfrm rot="1800000" flipV="1">
              <a:off x="2217156" y="4748698"/>
              <a:ext cx="362010" cy="391040"/>
            </a:xfrm>
            <a:prstGeom prst="up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/>
            </a:p>
          </p:txBody>
        </p:sp>
        <p:sp>
          <p:nvSpPr>
            <p:cNvPr id="67" name="Up Arrow 51">
              <a:extLst>
                <a:ext uri="{FF2B5EF4-FFF2-40B4-BE49-F238E27FC236}">
                  <a16:creationId xmlns:a16="http://schemas.microsoft.com/office/drawing/2014/main" id="{B44665C8-8D0C-3CA7-CA22-F5752F3D6F1A}"/>
                </a:ext>
              </a:extLst>
            </p:cNvPr>
            <p:cNvSpPr/>
            <p:nvPr/>
          </p:nvSpPr>
          <p:spPr>
            <a:xfrm rot="4800000" flipV="1">
              <a:off x="1726935" y="4119065"/>
              <a:ext cx="362010" cy="391040"/>
            </a:xfrm>
            <a:prstGeom prst="up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072897A-AB40-C21E-F72C-A2B54D2B293A}"/>
              </a:ext>
            </a:extLst>
          </p:cNvPr>
          <p:cNvGrpSpPr/>
          <p:nvPr/>
        </p:nvGrpSpPr>
        <p:grpSpPr>
          <a:xfrm flipH="1">
            <a:off x="8161062" y="2332415"/>
            <a:ext cx="970926" cy="2844363"/>
            <a:chOff x="1712420" y="2600575"/>
            <a:chExt cx="866746" cy="2539163"/>
          </a:xfrm>
          <a:solidFill>
            <a:schemeClr val="accent4"/>
          </a:solidFill>
        </p:grpSpPr>
        <p:sp>
          <p:nvSpPr>
            <p:cNvPr id="69" name="Up Arrow 53">
              <a:extLst>
                <a:ext uri="{FF2B5EF4-FFF2-40B4-BE49-F238E27FC236}">
                  <a16:creationId xmlns:a16="http://schemas.microsoft.com/office/drawing/2014/main" id="{3E8434AA-B589-418B-5045-B841D98EDA85}"/>
                </a:ext>
              </a:extLst>
            </p:cNvPr>
            <p:cNvSpPr/>
            <p:nvPr/>
          </p:nvSpPr>
          <p:spPr>
            <a:xfrm rot="19800000">
              <a:off x="2217156" y="2600575"/>
              <a:ext cx="362010" cy="391040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dirty="0"/>
            </a:p>
          </p:txBody>
        </p:sp>
        <p:sp>
          <p:nvSpPr>
            <p:cNvPr id="70" name="Up Arrow 54">
              <a:extLst>
                <a:ext uri="{FF2B5EF4-FFF2-40B4-BE49-F238E27FC236}">
                  <a16:creationId xmlns:a16="http://schemas.microsoft.com/office/drawing/2014/main" id="{74D83D3A-260E-9991-4BC5-76EECCDEF0FD}"/>
                </a:ext>
              </a:extLst>
            </p:cNvPr>
            <p:cNvSpPr/>
            <p:nvPr/>
          </p:nvSpPr>
          <p:spPr>
            <a:xfrm rot="16800000">
              <a:off x="1726935" y="3230208"/>
              <a:ext cx="362010" cy="391040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/>
            </a:p>
          </p:txBody>
        </p:sp>
        <p:sp>
          <p:nvSpPr>
            <p:cNvPr id="71" name="Up Arrow 55">
              <a:extLst>
                <a:ext uri="{FF2B5EF4-FFF2-40B4-BE49-F238E27FC236}">
                  <a16:creationId xmlns:a16="http://schemas.microsoft.com/office/drawing/2014/main" id="{42A3F5D3-CC50-8BD5-9DD1-DD3C76357585}"/>
                </a:ext>
              </a:extLst>
            </p:cNvPr>
            <p:cNvSpPr/>
            <p:nvPr/>
          </p:nvSpPr>
          <p:spPr>
            <a:xfrm rot="1800000" flipV="1">
              <a:off x="2217156" y="4748698"/>
              <a:ext cx="362010" cy="391040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/>
            </a:p>
          </p:txBody>
        </p:sp>
        <p:sp>
          <p:nvSpPr>
            <p:cNvPr id="72" name="Up Arrow 56">
              <a:extLst>
                <a:ext uri="{FF2B5EF4-FFF2-40B4-BE49-F238E27FC236}">
                  <a16:creationId xmlns:a16="http://schemas.microsoft.com/office/drawing/2014/main" id="{3631F3F7-BCC8-0B01-1BEF-913016A964CD}"/>
                </a:ext>
              </a:extLst>
            </p:cNvPr>
            <p:cNvSpPr/>
            <p:nvPr/>
          </p:nvSpPr>
          <p:spPr>
            <a:xfrm rot="4800000" flipV="1">
              <a:off x="1726935" y="4119065"/>
              <a:ext cx="362010" cy="391040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2948E478-4172-23BC-1D92-8E55ABE2C4BB}"/>
              </a:ext>
            </a:extLst>
          </p:cNvPr>
          <p:cNvSpPr txBox="1"/>
          <p:nvPr/>
        </p:nvSpPr>
        <p:spPr>
          <a:xfrm>
            <a:off x="3711290" y="3525495"/>
            <a:ext cx="160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cs typeface="Arial" pitchFamily="34" charset="0"/>
              </a:rPr>
              <a:t>The Waterfall Approach</a:t>
            </a:r>
            <a:endParaRPr lang="ko-KR" altLang="en-US" sz="1200" b="1" dirty="0">
              <a:cs typeface="Arial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C613D51-2C88-3C63-5057-3EEAD94CCB29}"/>
              </a:ext>
            </a:extLst>
          </p:cNvPr>
          <p:cNvSpPr txBox="1"/>
          <p:nvPr/>
        </p:nvSpPr>
        <p:spPr>
          <a:xfrm>
            <a:off x="6966009" y="3426988"/>
            <a:ext cx="160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The Agile Approach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DF15ABA-B0FE-4B49-CCE4-22BCB1D0DA72}"/>
              </a:ext>
            </a:extLst>
          </p:cNvPr>
          <p:cNvSpPr txBox="1"/>
          <p:nvPr/>
        </p:nvSpPr>
        <p:spPr>
          <a:xfrm>
            <a:off x="8210345" y="1793932"/>
            <a:ext cx="36625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User-centric approach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- Both design thinking and agile methodologies prioritize the needs and feedback of users through empathy and research.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61E814D-EDED-3CCE-FCE8-530EFDFD21EF}"/>
              </a:ext>
            </a:extLst>
          </p:cNvPr>
          <p:cNvSpPr txBox="1"/>
          <p:nvPr/>
        </p:nvSpPr>
        <p:spPr>
          <a:xfrm>
            <a:off x="8210345" y="5439547"/>
            <a:ext cx="36625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Rapid Prototyping &amp; Testing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:  frequent releases and testing within sprints to ensure that the product evolves in alignment with user needs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921B73B-B42B-4847-E5DE-861E32C49B74}"/>
              </a:ext>
            </a:extLst>
          </p:cNvPr>
          <p:cNvSpPr txBox="1"/>
          <p:nvPr/>
        </p:nvSpPr>
        <p:spPr>
          <a:xfrm>
            <a:off x="9192342" y="2829331"/>
            <a:ext cx="22346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Iterative Process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: Both approaches involve stages like ideation, prototyping, and testing to continuously improve products based on user feedback.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B946862-3E0D-28C6-29CA-CDFB665E3601}"/>
              </a:ext>
            </a:extLst>
          </p:cNvPr>
          <p:cNvSpPr txBox="1"/>
          <p:nvPr/>
        </p:nvSpPr>
        <p:spPr>
          <a:xfrm>
            <a:off x="9192341" y="4048551"/>
            <a:ext cx="282319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Collaboration &amp; Cross-functional teams: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Both approaches encourage collaboration among diverse stakeholders to generate innovative solutions in a place where creativity and efficiency thrive.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7155C85-B73D-6C06-77A0-C9A5D19CF308}"/>
              </a:ext>
            </a:extLst>
          </p:cNvPr>
          <p:cNvSpPr txBox="1"/>
          <p:nvPr/>
        </p:nvSpPr>
        <p:spPr>
          <a:xfrm>
            <a:off x="176464" y="1793931"/>
            <a:ext cx="3786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Front-loading the empathy phase: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This will inform the project requirements and design specifications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F45A103-6798-4310-63DF-22086A31FCE4}"/>
              </a:ext>
            </a:extLst>
          </p:cNvPr>
          <p:cNvSpPr txBox="1"/>
          <p:nvPr/>
        </p:nvSpPr>
        <p:spPr>
          <a:xfrm>
            <a:off x="314324" y="5305893"/>
            <a:ext cx="35753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Flexible Documentation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: Maintain flexibility in these documents to accommodate insights gained from design thinking activities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06EFCDF-1AAC-50C9-EDBF-F93F34D51606}"/>
              </a:ext>
            </a:extLst>
          </p:cNvPr>
          <p:cNvSpPr txBox="1"/>
          <p:nvPr/>
        </p:nvSpPr>
        <p:spPr>
          <a:xfrm>
            <a:off x="314324" y="2861952"/>
            <a:ext cx="2703403" cy="65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Iterative designs within phases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: To ensure that the designs are user-centric before moving on to development.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C7386C1-F061-67C3-2385-ED62A21D5D39}"/>
              </a:ext>
            </a:extLst>
          </p:cNvPr>
          <p:cNvSpPr txBox="1"/>
          <p:nvPr/>
        </p:nvSpPr>
        <p:spPr>
          <a:xfrm>
            <a:off x="176463" y="4143062"/>
            <a:ext cx="28412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Incorporate Feedback Loops: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Use this feedback to make necessary adjustments before proceeding to development.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619C6AC-8809-F74D-C430-D94B057C7871}"/>
              </a:ext>
            </a:extLst>
          </p:cNvPr>
          <p:cNvSpPr txBox="1"/>
          <p:nvPr/>
        </p:nvSpPr>
        <p:spPr>
          <a:xfrm>
            <a:off x="5288235" y="2418884"/>
            <a:ext cx="1608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Design Thinking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198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903DF1-98E4-7943-9E91-F0FC396A80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25840" y="0"/>
            <a:ext cx="3561398" cy="6858000"/>
          </a:xfrm>
          <a:solidFill>
            <a:srgbClr val="171717"/>
          </a:solidFill>
        </p:spPr>
        <p:txBody>
          <a:bodyPr tIns="252000"/>
          <a:lstStyle/>
          <a:p>
            <a:r>
              <a:rPr lang="en-US" sz="2400" dirty="0"/>
              <a:t>Research &amp; Stats</a:t>
            </a:r>
          </a:p>
          <a:p>
            <a:pPr marL="285750" lvl="1" indent="-2857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GB" sz="1400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 study by Forrester Research found that companies using design thinking outperformed their peers by 228% on the S&amp;P 500 over a 10-year period.</a:t>
            </a:r>
          </a:p>
          <a:p>
            <a:pPr marL="285750" lvl="1" indent="-2857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GB" sz="1400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An IBM study revealed that teams using design thinking were 2 times as likely to launch products faster and deliver a 300% return on investment</a:t>
            </a:r>
          </a:p>
          <a:p>
            <a:pPr marL="285750" lvl="1" indent="-2857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GB" sz="1400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 "State of Design Thinking" report by the Nielsen Norman Group noted that 71% of organizations using design thinking reported improved work culture and team collaboration.</a:t>
            </a:r>
            <a:endParaRPr lang="en-US" sz="1400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9DB19B-6D4C-084D-A2A3-169ED1D18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Design Thinking in Project Mgt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31C1D-DC4E-7643-A264-BC95830A2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3986-7BF2-0746-AD8B-D1EB6734F17D}" type="datetime3">
              <a:rPr lang="en-US" smtClean="0"/>
              <a:t>23 July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4156D-E726-F847-9DDB-F59B6EF87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1562" y="6275767"/>
            <a:ext cx="2795587" cy="1988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EMBRACING DESIGN THINKING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36CE3-2EB6-7F47-B775-EC5DEF31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205804EA-7EEA-FEC8-00D2-F59F5CE335E2}"/>
              </a:ext>
            </a:extLst>
          </p:cNvPr>
          <p:cNvSpPr/>
          <p:nvPr/>
        </p:nvSpPr>
        <p:spPr>
          <a:xfrm>
            <a:off x="206146" y="2030342"/>
            <a:ext cx="3557017" cy="1835948"/>
          </a:xfrm>
          <a:prstGeom prst="roundRect">
            <a:avLst>
              <a:gd name="adj" fmla="val 10715"/>
            </a:avLst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1FEEA482-B1F6-5519-1B82-95522D8C066E}"/>
              </a:ext>
            </a:extLst>
          </p:cNvPr>
          <p:cNvSpPr/>
          <p:nvPr/>
        </p:nvSpPr>
        <p:spPr>
          <a:xfrm>
            <a:off x="4850526" y="2030342"/>
            <a:ext cx="3557017" cy="1835948"/>
          </a:xfrm>
          <a:prstGeom prst="roundRect">
            <a:avLst>
              <a:gd name="adj" fmla="val 10715"/>
            </a:avLst>
          </a:prstGeom>
          <a:solidFill>
            <a:srgbClr val="FFFFFF"/>
          </a:solidFill>
          <a:ln w="38100" cap="flat" cmpd="sng" algn="ctr">
            <a:solidFill>
              <a:srgbClr val="FFCB0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5E27CB7F-DB41-FC4F-4152-BC1A7E661FC2}"/>
              </a:ext>
            </a:extLst>
          </p:cNvPr>
          <p:cNvSpPr/>
          <p:nvPr/>
        </p:nvSpPr>
        <p:spPr>
          <a:xfrm>
            <a:off x="4895009" y="4178080"/>
            <a:ext cx="3512534" cy="1835948"/>
          </a:xfrm>
          <a:prstGeom prst="roundRect">
            <a:avLst>
              <a:gd name="adj" fmla="val 10715"/>
            </a:avLst>
          </a:prstGeom>
          <a:solidFill>
            <a:srgbClr val="FFFFFF"/>
          </a:solidFill>
          <a:ln w="38100" cap="flat" cmpd="sng" algn="ctr">
            <a:solidFill>
              <a:srgbClr val="6666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33702719-D1E3-59FA-617E-7453EB269F6E}"/>
              </a:ext>
            </a:extLst>
          </p:cNvPr>
          <p:cNvSpPr/>
          <p:nvPr/>
        </p:nvSpPr>
        <p:spPr>
          <a:xfrm>
            <a:off x="218817" y="4297157"/>
            <a:ext cx="3544345" cy="1835948"/>
          </a:xfrm>
          <a:prstGeom prst="roundRect">
            <a:avLst>
              <a:gd name="adj" fmla="val 10715"/>
            </a:avLst>
          </a:prstGeom>
          <a:solidFill>
            <a:srgbClr val="FFFFFF"/>
          </a:solidFill>
          <a:ln w="38100" cap="flat" cmpd="sng" algn="ctr">
            <a:solidFill>
              <a:srgbClr val="FFCB0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FED80F-9929-E8C0-5AD4-956800CE61EC}"/>
              </a:ext>
            </a:extLst>
          </p:cNvPr>
          <p:cNvGrpSpPr/>
          <p:nvPr/>
        </p:nvGrpSpPr>
        <p:grpSpPr>
          <a:xfrm>
            <a:off x="3316740" y="3056993"/>
            <a:ext cx="1932544" cy="1944464"/>
            <a:chOff x="3601392" y="2821184"/>
            <a:chExt cx="1932544" cy="1944464"/>
          </a:xfrm>
        </p:grpSpPr>
        <p:sp>
          <p:nvSpPr>
            <p:cNvPr id="15" name="Pie 7">
              <a:extLst>
                <a:ext uri="{FF2B5EF4-FFF2-40B4-BE49-F238E27FC236}">
                  <a16:creationId xmlns:a16="http://schemas.microsoft.com/office/drawing/2014/main" id="{833099E7-A63B-1DA4-65B3-0253498469E5}"/>
                </a:ext>
              </a:extLst>
            </p:cNvPr>
            <p:cNvSpPr/>
            <p:nvPr/>
          </p:nvSpPr>
          <p:spPr>
            <a:xfrm>
              <a:off x="3601392" y="2821184"/>
              <a:ext cx="1872208" cy="1872208"/>
            </a:xfrm>
            <a:prstGeom prst="pie">
              <a:avLst>
                <a:gd name="adj1" fmla="val 10832722"/>
                <a:gd name="adj2" fmla="val 16200000"/>
              </a:avLst>
            </a:prstGeom>
            <a:solidFill>
              <a:srgbClr val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" name="Pie 8">
              <a:extLst>
                <a:ext uri="{FF2B5EF4-FFF2-40B4-BE49-F238E27FC236}">
                  <a16:creationId xmlns:a16="http://schemas.microsoft.com/office/drawing/2014/main" id="{8CDCF133-8E07-53EB-2527-DB0CF0A9977E}"/>
                </a:ext>
              </a:extLst>
            </p:cNvPr>
            <p:cNvSpPr/>
            <p:nvPr/>
          </p:nvSpPr>
          <p:spPr>
            <a:xfrm rot="16200000">
              <a:off x="3601392" y="2893440"/>
              <a:ext cx="1872208" cy="1872208"/>
            </a:xfrm>
            <a:prstGeom prst="pie">
              <a:avLst>
                <a:gd name="adj1" fmla="val 10832722"/>
                <a:gd name="adj2" fmla="val 16200000"/>
              </a:avLst>
            </a:prstGeom>
            <a:solidFill>
              <a:srgbClr val="FFCB05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Pie 9">
              <a:extLst>
                <a:ext uri="{FF2B5EF4-FFF2-40B4-BE49-F238E27FC236}">
                  <a16:creationId xmlns:a16="http://schemas.microsoft.com/office/drawing/2014/main" id="{3F8E0B4E-1309-9993-3CA6-AE00315D8067}"/>
                </a:ext>
              </a:extLst>
            </p:cNvPr>
            <p:cNvSpPr/>
            <p:nvPr/>
          </p:nvSpPr>
          <p:spPr>
            <a:xfrm flipH="1">
              <a:off x="3661728" y="2821184"/>
              <a:ext cx="1872208" cy="1872208"/>
            </a:xfrm>
            <a:prstGeom prst="pie">
              <a:avLst>
                <a:gd name="adj1" fmla="val 10832722"/>
                <a:gd name="adj2" fmla="val 16200000"/>
              </a:avLst>
            </a:prstGeom>
            <a:solidFill>
              <a:srgbClr val="FFCB0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Pie 10">
              <a:extLst>
                <a:ext uri="{FF2B5EF4-FFF2-40B4-BE49-F238E27FC236}">
                  <a16:creationId xmlns:a16="http://schemas.microsoft.com/office/drawing/2014/main" id="{C28EE2FB-2BF9-0891-8202-E640F2987C7A}"/>
                </a:ext>
              </a:extLst>
            </p:cNvPr>
            <p:cNvSpPr/>
            <p:nvPr/>
          </p:nvSpPr>
          <p:spPr>
            <a:xfrm rot="5400000" flipH="1">
              <a:off x="3661728" y="2893440"/>
              <a:ext cx="1872208" cy="1872208"/>
            </a:xfrm>
            <a:prstGeom prst="pie">
              <a:avLst>
                <a:gd name="adj1" fmla="val 10832722"/>
                <a:gd name="adj2" fmla="val 16200000"/>
              </a:avLst>
            </a:prstGeom>
            <a:solidFill>
              <a:srgbClr val="6666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FF377464-C27D-DD54-8F74-77DE648AA7B0}"/>
              </a:ext>
            </a:extLst>
          </p:cNvPr>
          <p:cNvGrpSpPr/>
          <p:nvPr/>
        </p:nvGrpSpPr>
        <p:grpSpPr>
          <a:xfrm>
            <a:off x="314325" y="2209651"/>
            <a:ext cx="3217390" cy="988412"/>
            <a:chOff x="5600058" y="1433695"/>
            <a:chExt cx="2840830" cy="70318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DE3E21-EC7A-95BC-7028-0C202A4AED00}"/>
                </a:ext>
              </a:extLst>
            </p:cNvPr>
            <p:cNvSpPr txBox="1"/>
            <p:nvPr/>
          </p:nvSpPr>
          <p:spPr>
            <a:xfrm>
              <a:off x="5600060" y="1433695"/>
              <a:ext cx="2840828" cy="19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ko-KR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Enhancing creativity and innovation</a:t>
              </a:r>
              <a:endParaRPr lang="ko-KR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A8D1A5C-D29F-34E4-A6DC-391AD3AF3441}"/>
                </a:ext>
              </a:extLst>
            </p:cNvPr>
            <p:cNvSpPr txBox="1"/>
            <p:nvPr/>
          </p:nvSpPr>
          <p:spPr>
            <a:xfrm>
              <a:off x="5600058" y="1630759"/>
              <a:ext cx="2840829" cy="506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Design thinking encourages divergent thinking, allowing project teams to explore multiple solutions and foster innovation.</a:t>
              </a:r>
              <a:endParaRPr lang="en-GB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31" name="Rectangle 16">
            <a:extLst>
              <a:ext uri="{FF2B5EF4-FFF2-40B4-BE49-F238E27FC236}">
                <a16:creationId xmlns:a16="http://schemas.microsoft.com/office/drawing/2014/main" id="{66997467-C7CD-C7C9-046E-19634DC3225B}"/>
              </a:ext>
            </a:extLst>
          </p:cNvPr>
          <p:cNvSpPr/>
          <p:nvPr/>
        </p:nvSpPr>
        <p:spPr>
          <a:xfrm rot="2700000">
            <a:off x="3775104" y="3463036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D672FBD4-DD8F-6770-4605-1A2A5555865B}"/>
              </a:ext>
            </a:extLst>
          </p:cNvPr>
          <p:cNvSpPr/>
          <p:nvPr/>
        </p:nvSpPr>
        <p:spPr>
          <a:xfrm>
            <a:off x="3683558" y="4306560"/>
            <a:ext cx="329463" cy="30840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28765153-0843-8723-013B-7F5FDF856E56}"/>
              </a:ext>
            </a:extLst>
          </p:cNvPr>
          <p:cNvSpPr/>
          <p:nvPr/>
        </p:nvSpPr>
        <p:spPr>
          <a:xfrm flipH="1">
            <a:off x="4503327" y="3525423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4" name="Rectangle 36">
            <a:extLst>
              <a:ext uri="{FF2B5EF4-FFF2-40B4-BE49-F238E27FC236}">
                <a16:creationId xmlns:a16="http://schemas.microsoft.com/office/drawing/2014/main" id="{35CAD276-F4C6-3DD3-D731-671FA095E2A6}"/>
              </a:ext>
            </a:extLst>
          </p:cNvPr>
          <p:cNvSpPr/>
          <p:nvPr/>
        </p:nvSpPr>
        <p:spPr>
          <a:xfrm>
            <a:off x="4497585" y="4294910"/>
            <a:ext cx="329463" cy="32311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C7E33F90-D315-8CDD-0CB7-EBC179A4DCD8}"/>
              </a:ext>
            </a:extLst>
          </p:cNvPr>
          <p:cNvSpPr txBox="1">
            <a:spLocks/>
          </p:cNvSpPr>
          <p:nvPr/>
        </p:nvSpPr>
        <p:spPr>
          <a:xfrm>
            <a:off x="314325" y="974079"/>
            <a:ext cx="8093218" cy="743377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i="1" kern="1200">
                <a:solidFill>
                  <a:schemeClr val="tx1"/>
                </a:solidFill>
                <a:latin typeface="MTN Brighter Sans Light" panose="00000400000000000000" pitchFamily="50" charset="0"/>
                <a:ea typeface="+mn-ea"/>
                <a:cs typeface="+mn-cs"/>
              </a:defRPr>
            </a:lvl1pPr>
            <a:lvl2pPr marL="322263" indent="-160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3713" indent="-1619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4050" indent="-160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75" indent="-15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By prioritizing empathy and user feedback, design thinking ensures that projects are inclusive, addressing the needs and concerns of all stakeholders leading to more sustainable practices and outcomes.</a:t>
            </a:r>
            <a:endParaRPr lang="en-GB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grpSp>
        <p:nvGrpSpPr>
          <p:cNvPr id="37" name="Group 15">
            <a:extLst>
              <a:ext uri="{FF2B5EF4-FFF2-40B4-BE49-F238E27FC236}">
                <a16:creationId xmlns:a16="http://schemas.microsoft.com/office/drawing/2014/main" id="{F6B03445-FCD3-031E-4D88-279982457209}"/>
              </a:ext>
            </a:extLst>
          </p:cNvPr>
          <p:cNvGrpSpPr/>
          <p:nvPr/>
        </p:nvGrpSpPr>
        <p:grpSpPr>
          <a:xfrm>
            <a:off x="314326" y="4430301"/>
            <a:ext cx="3369231" cy="1385443"/>
            <a:chOff x="5600058" y="1433695"/>
            <a:chExt cx="2840830" cy="98563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631C9D-7644-4B46-B2CC-2E2B3ADD3C85}"/>
                </a:ext>
              </a:extLst>
            </p:cNvPr>
            <p:cNvSpPr txBox="1"/>
            <p:nvPr/>
          </p:nvSpPr>
          <p:spPr>
            <a:xfrm>
              <a:off x="5600060" y="1433695"/>
              <a:ext cx="2840828" cy="328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ko-KR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Improving problem-solving &amp; decision-making</a:t>
              </a:r>
              <a:endParaRPr lang="ko-KR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6A0CFE6-31FE-415E-9968-785F8BB3E637}"/>
                </a:ext>
              </a:extLst>
            </p:cNvPr>
            <p:cNvSpPr txBox="1"/>
            <p:nvPr/>
          </p:nvSpPr>
          <p:spPr>
            <a:xfrm>
              <a:off x="5600058" y="1762134"/>
              <a:ext cx="2840829" cy="657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By focusing on the user's needs and iterating on solutions, design thinking leads to more effective problem-solving and informed decision-making.</a:t>
              </a:r>
              <a:endParaRPr lang="en-GB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0" name="Group 15">
            <a:extLst>
              <a:ext uri="{FF2B5EF4-FFF2-40B4-BE49-F238E27FC236}">
                <a16:creationId xmlns:a16="http://schemas.microsoft.com/office/drawing/2014/main" id="{1A75F203-A1EB-9711-7E6C-E7E6A1CA5F33}"/>
              </a:ext>
            </a:extLst>
          </p:cNvPr>
          <p:cNvGrpSpPr/>
          <p:nvPr/>
        </p:nvGrpSpPr>
        <p:grpSpPr>
          <a:xfrm>
            <a:off x="5019040" y="2101702"/>
            <a:ext cx="3274728" cy="1418722"/>
            <a:chOff x="5600058" y="1433695"/>
            <a:chExt cx="2840830" cy="100931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83BBEB-118B-ADC6-75F9-E1C9844EDE5F}"/>
                </a:ext>
              </a:extLst>
            </p:cNvPr>
            <p:cNvSpPr txBox="1"/>
            <p:nvPr/>
          </p:nvSpPr>
          <p:spPr>
            <a:xfrm>
              <a:off x="5600060" y="1433695"/>
              <a:ext cx="2840828" cy="19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ko-KR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Fostering collaboration and inclusivity</a:t>
              </a:r>
              <a:endParaRPr lang="ko-KR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89699F4-817D-3F6E-9E02-F06409133114}"/>
                </a:ext>
              </a:extLst>
            </p:cNvPr>
            <p:cNvSpPr txBox="1"/>
            <p:nvPr/>
          </p:nvSpPr>
          <p:spPr>
            <a:xfrm>
              <a:off x="5600058" y="1630759"/>
              <a:ext cx="2840828" cy="812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Design thinking promotes collaboration by involving diverse stakeholders and team members in the problem-solving process, ensuring that multiple perspectives are considered.</a:t>
              </a:r>
              <a:endParaRPr lang="en-GB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3" name="Group 15">
            <a:extLst>
              <a:ext uri="{FF2B5EF4-FFF2-40B4-BE49-F238E27FC236}">
                <a16:creationId xmlns:a16="http://schemas.microsoft.com/office/drawing/2014/main" id="{6E3CA56A-CCB1-903F-6F56-A45B7CDA9DE8}"/>
              </a:ext>
            </a:extLst>
          </p:cNvPr>
          <p:cNvGrpSpPr/>
          <p:nvPr/>
        </p:nvGrpSpPr>
        <p:grpSpPr>
          <a:xfrm>
            <a:off x="5143247" y="4430301"/>
            <a:ext cx="3264296" cy="1436510"/>
            <a:chOff x="5559720" y="1433695"/>
            <a:chExt cx="2881168" cy="102196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BC87079-1186-092E-A9AE-F4448F84CBCC}"/>
                </a:ext>
              </a:extLst>
            </p:cNvPr>
            <p:cNvSpPr txBox="1"/>
            <p:nvPr/>
          </p:nvSpPr>
          <p:spPr>
            <a:xfrm>
              <a:off x="5600060" y="1433695"/>
              <a:ext cx="2840828" cy="32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ko-KR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Enhancing user engagement &amp; satisfaction</a:t>
              </a:r>
              <a:endParaRPr lang="ko-KR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6CE5480-C32A-BBAF-B29F-D8C0EDA1C536}"/>
                </a:ext>
              </a:extLst>
            </p:cNvPr>
            <p:cNvSpPr txBox="1"/>
            <p:nvPr/>
          </p:nvSpPr>
          <p:spPr>
            <a:xfrm>
              <a:off x="5559720" y="1733095"/>
              <a:ext cx="2840828" cy="72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GB" altLang="ko-KR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cs typeface="Arial" pitchFamily="34" charset="0"/>
                </a:rPr>
                <a:t> By involving users throughout the design process and continuously iterating based on their feedback, projects are more likely to deliver outcomes that truly resonate with the end users</a:t>
              </a:r>
              <a:endParaRPr lang="ko-KR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59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81B382-85C3-C940-913F-5CB38A334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3348" y="1380364"/>
            <a:ext cx="3545304" cy="3879674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User Personas</a:t>
            </a:r>
            <a:r>
              <a:rPr lang="en-US" sz="1600" dirty="0">
                <a:solidFill>
                  <a:schemeClr val="tx1"/>
                </a:solidFill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: Develop detailed profiles of your target users to guide the design process.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Journey Mapping: </a:t>
            </a:r>
            <a:r>
              <a:rPr lang="en-US" sz="1600" dirty="0">
                <a:solidFill>
                  <a:schemeClr val="tx1"/>
                </a:solidFill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Visualize the user experience to identify pain points and opportunities for improvement.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Rapid Prototyping: </a:t>
            </a:r>
            <a:r>
              <a:rPr lang="en-US" sz="1600" dirty="0">
                <a:solidFill>
                  <a:schemeClr val="tx1"/>
                </a:solidFill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Create quick, low-fidelity prototypes to test ideas and gather feedback early and often.</a:t>
            </a:r>
            <a:br>
              <a:rPr lang="en-US" sz="16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en-US" sz="1100" dirty="0"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5CA87-0E18-454F-B888-F682EC4CF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497B-14A5-5443-B3E4-46F4ED5E5B8C}" type="datetime3">
              <a:rPr lang="en-US" smtClean="0"/>
              <a:t>23 July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870DE-0077-3646-A84C-197979467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EMBRACING DESIGN THINKING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6CE49-40F1-FD43-9956-1E705EB5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FC80C3-77F7-874E-9CBE-A70B9120D3E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8303" y="1380364"/>
            <a:ext cx="3545304" cy="2684597"/>
          </a:xfrm>
        </p:spPr>
        <p:txBody>
          <a:bodyPr/>
          <a:lstStyle/>
          <a:p>
            <a:r>
              <a:rPr lang="en-US" sz="16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Common challenges</a:t>
            </a:r>
            <a:endParaRPr lang="en-GB" sz="1600" b="1" dirty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en-US" sz="16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Resistance to Change</a:t>
            </a:r>
            <a:r>
              <a:rPr lang="en-US" sz="16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: Teams may be hesitant to adopt new methodologies.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en-US" sz="16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Resource Constraints: </a:t>
            </a:r>
            <a:r>
              <a:rPr lang="en-US" sz="16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Design thinking can require additional time and resources.</a:t>
            </a:r>
            <a:endParaRPr lang="en-GB" sz="1600" dirty="0">
              <a:effectLst/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Strategies to Overcome Challenges</a:t>
            </a:r>
            <a:endParaRPr lang="en-GB" sz="1600" b="1" dirty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Leadership Support: </a:t>
            </a:r>
            <a:r>
              <a:rPr lang="en-US" sz="1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Gain buy-in from leadership to champion design thinking initiatives. Invest in training programs to build design thinking capabilities.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Incremental Implementation: </a:t>
            </a:r>
            <a:r>
              <a:rPr lang="en-US" sz="1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Start with small, manageable projects to demonstrate success and build momentum.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1F4DE7-A70B-1F43-849C-38DC1A9EB78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36889" y="1380364"/>
            <a:ext cx="3545304" cy="5014807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sz="16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Educate Your Team: </a:t>
            </a:r>
            <a:r>
              <a:rPr lang="en-US" sz="16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Provide training on design thinking principles and methodologies.</a:t>
            </a:r>
            <a:endParaRPr lang="en-US" sz="1600" dirty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6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Start Small: </a:t>
            </a:r>
            <a:r>
              <a:rPr lang="en-US" sz="16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Begin with a pilot project to demonstrate the value of design thinking.</a:t>
            </a:r>
            <a:endParaRPr lang="en-US" sz="1600" dirty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6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Engage Stakeholders</a:t>
            </a:r>
            <a:r>
              <a:rPr lang="en-US" sz="16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: Involve users and stakeholders from the outset to ensure their needs are understood and addressed.</a:t>
            </a:r>
            <a:endParaRPr lang="en-US" sz="1600" dirty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6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Iterate and Reflect: </a:t>
            </a:r>
            <a:r>
              <a:rPr lang="en-US" sz="16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Regularly review and refine your approach based on feedback and lessons learned.</a:t>
            </a:r>
            <a:br>
              <a:rPr lang="en-US" sz="16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en-US" sz="11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EF6AA0-CE7F-1C65-F9C1-EA6BC8695FF0}"/>
              </a:ext>
            </a:extLst>
          </p:cNvPr>
          <p:cNvSpPr txBox="1"/>
          <p:nvPr/>
        </p:nvSpPr>
        <p:spPr>
          <a:xfrm>
            <a:off x="-34758" y="224959"/>
            <a:ext cx="3926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INTRODUCING DESIGN THINKING IN YOUR PROJECTS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8A3B28-801E-73CF-8F48-11361BAE800B}"/>
              </a:ext>
            </a:extLst>
          </p:cNvPr>
          <p:cNvSpPr txBox="1"/>
          <p:nvPr/>
        </p:nvSpPr>
        <p:spPr>
          <a:xfrm>
            <a:off x="4084320" y="224958"/>
            <a:ext cx="4023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TOOL &amp; TECHNIQUES FOR EFFECTIVE IMPLEMENTATION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449C12-3E83-0FD5-04AE-08920FBD55E8}"/>
              </a:ext>
            </a:extLst>
          </p:cNvPr>
          <p:cNvSpPr txBox="1"/>
          <p:nvPr/>
        </p:nvSpPr>
        <p:spPr>
          <a:xfrm>
            <a:off x="8215103" y="301580"/>
            <a:ext cx="4023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CHALLENGES AND SOLUTIONS</a:t>
            </a:r>
            <a:endParaRPr lang="en-GB" sz="1800" b="1" dirty="0">
              <a:solidFill>
                <a:schemeClr val="bg1"/>
              </a:solidFill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408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48140-24C0-B646-8E82-5F287928D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7956E-D1D7-0946-BE71-6B7039C0D3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MANUELLA ASIANOA</a:t>
            </a:r>
          </a:p>
          <a:p>
            <a:r>
              <a:rPr lang="en-US" dirty="0"/>
              <a:t>IT PROJECT MANAGER</a:t>
            </a:r>
          </a:p>
          <a:p>
            <a:pPr lvl="1"/>
            <a:r>
              <a:rPr lang="en-US" dirty="0"/>
              <a:t>Manuella.asianoa@gmail.com</a:t>
            </a:r>
          </a:p>
        </p:txBody>
      </p:sp>
    </p:spTree>
    <p:extLst>
      <p:ext uri="{BB962C8B-B14F-4D97-AF65-F5344CB8AC3E}">
        <p14:creationId xmlns:p14="http://schemas.microsoft.com/office/powerpoint/2010/main" val="35032769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F942E8DB801E49B476BCD21D80CA57" ma:contentTypeVersion="4" ma:contentTypeDescription="Create a new document." ma:contentTypeScope="" ma:versionID="be55edb8b329fc03d0843cc2aa8fb4b6">
  <xsd:schema xmlns:xsd="http://www.w3.org/2001/XMLSchema" xmlns:xs="http://www.w3.org/2001/XMLSchema" xmlns:p="http://schemas.microsoft.com/office/2006/metadata/properties" xmlns:ns2="e1e7ea6e-673f-40ae-a11d-1f24fe440446" targetNamespace="http://schemas.microsoft.com/office/2006/metadata/properties" ma:root="true" ma:fieldsID="f6bdc55c50e266cde13c6395ba08bde4" ns2:_="">
    <xsd:import namespace="e1e7ea6e-673f-40ae-a11d-1f24fe4404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e7ea6e-673f-40ae-a11d-1f24fe4404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3098AA-BF0C-4CED-8566-FD1712F25A7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1e7ea6e-673f-40ae-a11d-1f24fe44044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31775E-FD77-4D1E-9938-F4D5A3D3C8C0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e1e7ea6e-673f-40ae-a11d-1f24fe44044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1582</TotalTime>
  <Words>961</Words>
  <Application>Microsoft Office PowerPoint</Application>
  <PresentationFormat>Widescreen</PresentationFormat>
  <Paragraphs>115</Paragraphs>
  <Slides>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Cambria</vt:lpstr>
      <vt:lpstr>GT Pressura Mono</vt:lpstr>
      <vt:lpstr>MTN Brighter Sans ExtraBold</vt:lpstr>
      <vt:lpstr>MTN Brighter Sans Light</vt:lpstr>
      <vt:lpstr>System Font Regular</vt:lpstr>
      <vt:lpstr>Wingdings</vt:lpstr>
      <vt:lpstr>Office Theme</vt:lpstr>
      <vt:lpstr>think-cell Slide</vt:lpstr>
      <vt:lpstr>EMBRACING DESIGN THINKING</vt:lpstr>
      <vt:lpstr>Key Points for discussion</vt:lpstr>
      <vt:lpstr>Understanding Design Thinking</vt:lpstr>
      <vt:lpstr>Key Stages of Design Thinking</vt:lpstr>
      <vt:lpstr>Applying Design Thinking to Project Management</vt:lpstr>
      <vt:lpstr>The synergy between Design Thinking &amp; Agile and Waterfall Approaches</vt:lpstr>
      <vt:lpstr>Benefits of Design Thinking in Project Mgt</vt:lpstr>
      <vt:lpstr>PowerPoint Presentation</vt:lpstr>
      <vt:lpstr>Thank you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Manuella Asianoa</cp:lastModifiedBy>
  <cp:revision>21</cp:revision>
  <cp:lastPrinted>2019-09-11T19:09:11Z</cp:lastPrinted>
  <dcterms:created xsi:type="dcterms:W3CDTF">2019-09-17T13:44:44Z</dcterms:created>
  <dcterms:modified xsi:type="dcterms:W3CDTF">2024-07-23T18:06:44Z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0x01010002F942E8DB801E49B476BCD21D80CA57</vt:lpwstr>
  </property>
</Properties>
</file>